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3"/>
  </p:notesMasterIdLst>
  <p:handoutMasterIdLst>
    <p:handoutMasterId r:id="rId64"/>
  </p:handoutMasterIdLst>
  <p:sldIdLst>
    <p:sldId id="301" r:id="rId3"/>
    <p:sldId id="305" r:id="rId4"/>
    <p:sldId id="308" r:id="rId5"/>
    <p:sldId id="309" r:id="rId6"/>
    <p:sldId id="311" r:id="rId7"/>
    <p:sldId id="312" r:id="rId8"/>
    <p:sldId id="313" r:id="rId9"/>
    <p:sldId id="314" r:id="rId10"/>
    <p:sldId id="315" r:id="rId11"/>
    <p:sldId id="316" r:id="rId12"/>
    <p:sldId id="317" r:id="rId13"/>
    <p:sldId id="318" r:id="rId14"/>
    <p:sldId id="319" r:id="rId15"/>
    <p:sldId id="322" r:id="rId16"/>
    <p:sldId id="323" r:id="rId17"/>
    <p:sldId id="324" r:id="rId18"/>
    <p:sldId id="325" r:id="rId19"/>
    <p:sldId id="326" r:id="rId20"/>
    <p:sldId id="327" r:id="rId21"/>
    <p:sldId id="328" r:id="rId22"/>
    <p:sldId id="331" r:id="rId23"/>
    <p:sldId id="332" r:id="rId24"/>
    <p:sldId id="333" r:id="rId25"/>
    <p:sldId id="334" r:id="rId26"/>
    <p:sldId id="335" r:id="rId27"/>
    <p:sldId id="337" r:id="rId28"/>
    <p:sldId id="338" r:id="rId29"/>
    <p:sldId id="339" r:id="rId30"/>
    <p:sldId id="340" r:id="rId31"/>
    <p:sldId id="341" r:id="rId32"/>
    <p:sldId id="342" r:id="rId33"/>
    <p:sldId id="343" r:id="rId34"/>
    <p:sldId id="344" r:id="rId35"/>
    <p:sldId id="345" r:id="rId36"/>
    <p:sldId id="350" r:id="rId37"/>
    <p:sldId id="348" r:id="rId38"/>
    <p:sldId id="349" r:id="rId39"/>
    <p:sldId id="351" r:id="rId40"/>
    <p:sldId id="352" r:id="rId41"/>
    <p:sldId id="353" r:id="rId42"/>
    <p:sldId id="354" r:id="rId43"/>
    <p:sldId id="355" r:id="rId44"/>
    <p:sldId id="356"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2" r:id="rId58"/>
    <p:sldId id="370" r:id="rId59"/>
    <p:sldId id="371" r:id="rId60"/>
    <p:sldId id="373" r:id="rId61"/>
    <p:sldId id="306" r:id="rId6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26" userDrawn="1">
          <p15:clr>
            <a:srgbClr val="A4A3A4"/>
          </p15:clr>
        </p15:guide>
        <p15:guide id="2" pos="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32" autoAdjust="0"/>
    <p:restoredTop sz="94343" autoAdjust="0"/>
  </p:normalViewPr>
  <p:slideViewPr>
    <p:cSldViewPr snapToGrid="0" snapToObjects="1">
      <p:cViewPr varScale="1">
        <p:scale>
          <a:sx n="65" d="100"/>
          <a:sy n="65" d="100"/>
        </p:scale>
        <p:origin x="1176" y="78"/>
      </p:cViewPr>
      <p:guideLst>
        <p:guide orient="horz" pos="1026"/>
        <p:guide pos="272"/>
      </p:guideLst>
    </p:cSldViewPr>
  </p:slideViewPr>
  <p:outlineViewPr>
    <p:cViewPr>
      <p:scale>
        <a:sx n="33" d="100"/>
        <a:sy n="33" d="100"/>
      </p:scale>
      <p:origin x="0" y="-108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5816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1051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92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7692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55723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50381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0"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622828"/>
          </a:xfrm>
        </p:spPr>
        <p:txBody>
          <a:bodyPr/>
          <a:lstStyle/>
          <a:p>
            <a:r>
              <a:rPr lang="en-US" dirty="0" smtClean="0"/>
              <a:t>Visual </a:t>
            </a:r>
            <a:r>
              <a:rPr lang="en-US" sz="1200" dirty="0" smtClean="0">
                <a:solidFill>
                  <a:schemeClr val="bg1"/>
                </a:solidFill>
              </a:rPr>
              <a:t>C sharp</a:t>
            </a:r>
            <a:r>
              <a:rPr lang="en-US" baseline="30000" dirty="0" smtClean="0"/>
              <a:t>®</a:t>
            </a:r>
            <a:r>
              <a:rPr lang="en-US" dirty="0" smtClean="0"/>
              <a:t> </a:t>
            </a:r>
            <a:r>
              <a:rPr lang="en-US" dirty="0"/>
              <a:t>How to Program</a:t>
            </a:r>
            <a:endParaRPr lang="en-US" dirty="0">
              <a:solidFill>
                <a:schemeClr val="tx2"/>
              </a:solidFill>
            </a:endParaRPr>
          </a:p>
        </p:txBody>
      </p:sp>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22</a:t>
            </a:r>
            <a:endParaRPr lang="en-US" b="1" dirty="0">
              <a:latin typeface="+mn-lt"/>
            </a:endParaRPr>
          </a:p>
        </p:txBody>
      </p:sp>
      <p:sp>
        <p:nvSpPr>
          <p:cNvPr id="5" name="Text Placeholder 4"/>
          <p:cNvSpPr>
            <a:spLocks noGrp="1"/>
          </p:cNvSpPr>
          <p:nvPr>
            <p:ph type="body" idx="3"/>
          </p:nvPr>
        </p:nvSpPr>
        <p:spPr>
          <a:xfrm>
            <a:off x="5029200" y="3114461"/>
            <a:ext cx="3657600" cy="442498"/>
          </a:xfrm>
        </p:spPr>
        <p:txBody>
          <a:bodyPr/>
          <a:lstStyle/>
          <a:p>
            <a:pPr algn="ctr"/>
            <a:r>
              <a:rPr lang="en-US" dirty="0">
                <a:latin typeface="+mn-lt"/>
              </a:rPr>
              <a:t>Databases and </a:t>
            </a:r>
            <a:r>
              <a:rPr lang="en-US" dirty="0" smtClean="0">
                <a:latin typeface="+mn-lt"/>
              </a:rPr>
              <a:t>L</a:t>
            </a:r>
            <a:r>
              <a:rPr lang="en-US" sz="100" dirty="0" smtClean="0">
                <a:latin typeface="+mn-lt"/>
              </a:rPr>
              <a:t> </a:t>
            </a:r>
            <a:r>
              <a:rPr lang="en-US" dirty="0" smtClean="0">
                <a:latin typeface="+mn-lt"/>
              </a:rPr>
              <a:t>I</a:t>
            </a:r>
            <a:r>
              <a:rPr lang="en-US" sz="100" dirty="0" smtClean="0">
                <a:latin typeface="+mn-lt"/>
              </a:rPr>
              <a:t> </a:t>
            </a:r>
            <a:r>
              <a:rPr lang="en-US" dirty="0" smtClean="0">
                <a:latin typeface="+mn-lt"/>
              </a:rPr>
              <a:t>N</a:t>
            </a:r>
            <a:r>
              <a:rPr lang="en-US" sz="100" dirty="0" smtClean="0">
                <a:latin typeface="+mn-lt"/>
              </a:rPr>
              <a:t> </a:t>
            </a:r>
            <a:r>
              <a:rPr lang="en-US" dirty="0" smtClean="0">
                <a:latin typeface="+mn-lt"/>
              </a:rPr>
              <a:t>Q</a:t>
            </a:r>
            <a:endParaRPr lang="en-US" sz="2400" dirty="0">
              <a:latin typeface="+mn-lt"/>
            </a:endParaRPr>
          </a:p>
        </p:txBody>
      </p:sp>
      <p:pic>
        <p:nvPicPr>
          <p:cNvPr id="8" name="Picture 7" descr="Front Cover: Visual C#® How to Program Sixth Edition by Deitel and Deit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65028164"/>
              </p:ext>
            </p:extLst>
          </p:nvPr>
        </p:nvGraphicFramePr>
        <p:xfrm>
          <a:off x="1771532" y="336693"/>
          <a:ext cx="637055" cy="495492"/>
        </p:xfrm>
        <a:graphic>
          <a:graphicData uri="http://schemas.openxmlformats.org/presentationml/2006/ole">
            <mc:AlternateContent xmlns:mc="http://schemas.openxmlformats.org/markup-compatibility/2006">
              <mc:Choice xmlns:v="urn:schemas-microsoft-com:vml" Requires="v">
                <p:oleObj spid="_x0000_s2070" name="Equation" r:id="rId5" imgW="228600" imgH="177480" progId="Equation.DSMT4">
                  <p:embed/>
                </p:oleObj>
              </mc:Choice>
              <mc:Fallback>
                <p:oleObj name="Equation" r:id="rId5" imgW="228600" imgH="177480" progId="Equation.DSMT4">
                  <p:embed/>
                  <p:pic>
                    <p:nvPicPr>
                      <p:cNvPr id="0" name=""/>
                      <p:cNvPicPr/>
                      <p:nvPr/>
                    </p:nvPicPr>
                    <p:blipFill>
                      <a:blip r:embed="rId6"/>
                      <a:stretch>
                        <a:fillRect/>
                      </a:stretch>
                    </p:blipFill>
                    <p:spPr>
                      <a:xfrm>
                        <a:off x="1771532" y="336693"/>
                        <a:ext cx="637055" cy="495492"/>
                      </a:xfrm>
                      <a:prstGeom prst="rect">
                        <a:avLst/>
                      </a:prstGeom>
                    </p:spPr>
                  </p:pic>
                </p:oleObj>
              </mc:Fallback>
            </mc:AlternateContent>
          </a:graphicData>
        </a:graphic>
      </p:graphicFrame>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22.6 Data from the </a:t>
            </a:r>
            <a:r>
              <a:rPr lang="en-US" dirty="0">
                <a:latin typeface="Consolas" panose="020B0609020204030204" pitchFamily="49" charset="0"/>
              </a:rPr>
              <a:t>Titles</a:t>
            </a:r>
            <a:r>
              <a:rPr lang="en-US" dirty="0"/>
              <a:t> Table of the </a:t>
            </a:r>
            <a:r>
              <a:rPr lang="en-US" dirty="0">
                <a:latin typeface="Consolas" panose="020B0609020204030204" pitchFamily="49" charset="0"/>
              </a:rPr>
              <a:t>Books</a:t>
            </a:r>
            <a:r>
              <a:rPr lang="en-US" dirty="0"/>
              <a:t> </a:t>
            </a:r>
            <a:r>
              <a:rPr lang="en-US" dirty="0" smtClean="0"/>
              <a:t>Database </a:t>
            </a:r>
            <a:r>
              <a:rPr lang="en-US" sz="2000" b="0" dirty="0" smtClean="0"/>
              <a:t>(1 of 2)</a:t>
            </a:r>
            <a:endParaRPr lang="en-US" sz="2000" b="0" dirty="0"/>
          </a:p>
        </p:txBody>
      </p:sp>
      <p:graphicFrame>
        <p:nvGraphicFramePr>
          <p:cNvPr id="3" name="Table 2"/>
          <p:cNvGraphicFramePr>
            <a:graphicFrameLocks noGrp="1"/>
          </p:cNvGraphicFramePr>
          <p:nvPr>
            <p:extLst>
              <p:ext uri="{D42A27DB-BD31-4B8C-83A1-F6EECF244321}">
                <p14:modId xmlns:p14="http://schemas.microsoft.com/office/powerpoint/2010/main" val="1798407623"/>
              </p:ext>
            </p:extLst>
          </p:nvPr>
        </p:nvGraphicFramePr>
        <p:xfrm>
          <a:off x="528202" y="1638493"/>
          <a:ext cx="8138160" cy="4150360"/>
        </p:xfrm>
        <a:graphic>
          <a:graphicData uri="http://schemas.openxmlformats.org/drawingml/2006/table">
            <a:tbl>
              <a:tblPr firstRow="1" bandRow="1">
                <a:tableStyleId>{2D5ABB26-0587-4C30-8999-92F81FD0307C}</a:tableStyleId>
              </a:tblPr>
              <a:tblGrid>
                <a:gridCol w="1617044">
                  <a:extLst>
                    <a:ext uri="{9D8B030D-6E8A-4147-A177-3AD203B41FA5}">
                      <a16:colId xmlns:a16="http://schemas.microsoft.com/office/drawing/2014/main" val="2481109598"/>
                    </a:ext>
                  </a:extLst>
                </a:gridCol>
                <a:gridCol w="3513221">
                  <a:extLst>
                    <a:ext uri="{9D8B030D-6E8A-4147-A177-3AD203B41FA5}">
                      <a16:colId xmlns:a16="http://schemas.microsoft.com/office/drawing/2014/main" val="2360845064"/>
                    </a:ext>
                  </a:extLst>
                </a:gridCol>
                <a:gridCol w="1507958">
                  <a:extLst>
                    <a:ext uri="{9D8B030D-6E8A-4147-A177-3AD203B41FA5}">
                      <a16:colId xmlns:a16="http://schemas.microsoft.com/office/drawing/2014/main" val="4044702302"/>
                    </a:ext>
                  </a:extLst>
                </a:gridCol>
                <a:gridCol w="1499937">
                  <a:extLst>
                    <a:ext uri="{9D8B030D-6E8A-4147-A177-3AD203B41FA5}">
                      <a16:colId xmlns:a16="http://schemas.microsoft.com/office/drawing/2014/main" val="2256970177"/>
                    </a:ext>
                  </a:extLst>
                </a:gridCol>
              </a:tblGrid>
              <a:tr h="370840">
                <a:tc>
                  <a:txBody>
                    <a:bodyPr/>
                    <a:lstStyle/>
                    <a:p>
                      <a:r>
                        <a:rPr lang="en-US" sz="1400" b="1" u="none" strike="noStrike" cap="none" baseline="0" dirty="0" smtClean="0">
                          <a:latin typeface="Consolas" panose="020B0609020204030204" pitchFamily="49" charset="0"/>
                          <a:sym typeface="Arial"/>
                        </a:rPr>
                        <a:t>I</a:t>
                      </a:r>
                      <a:r>
                        <a:rPr lang="en-US" sz="100" b="1" u="none" strike="noStrike" cap="none" baseline="0" dirty="0" smtClean="0">
                          <a:latin typeface="Consolas" panose="020B0609020204030204" pitchFamily="49" charset="0"/>
                          <a:sym typeface="Arial"/>
                        </a:rPr>
                        <a:t> </a:t>
                      </a:r>
                      <a:r>
                        <a:rPr lang="en-US" sz="1400" b="1" u="none" strike="noStrike" cap="none" baseline="0" dirty="0" smtClean="0">
                          <a:latin typeface="Consolas" panose="020B0609020204030204" pitchFamily="49" charset="0"/>
                          <a:sym typeface="Arial"/>
                        </a:rPr>
                        <a:t>S</a:t>
                      </a:r>
                      <a:r>
                        <a:rPr lang="en-US" sz="100" b="1" u="none" strike="noStrike" cap="none" baseline="0" dirty="0" smtClean="0">
                          <a:latin typeface="Consolas" panose="020B0609020204030204" pitchFamily="49" charset="0"/>
                          <a:sym typeface="Arial"/>
                        </a:rPr>
                        <a:t> </a:t>
                      </a:r>
                      <a:r>
                        <a:rPr lang="en-US" sz="1400" b="1" u="none" strike="noStrike" cap="none" baseline="0" dirty="0" smtClean="0">
                          <a:latin typeface="Consolas" panose="020B0609020204030204" pitchFamily="49" charset="0"/>
                          <a:sym typeface="Arial"/>
                        </a:rPr>
                        <a:t>B</a:t>
                      </a:r>
                      <a:r>
                        <a:rPr lang="en-US" sz="100" b="1" u="none" strike="noStrike" cap="none" baseline="0" dirty="0" smtClean="0">
                          <a:latin typeface="Consolas" panose="020B0609020204030204" pitchFamily="49" charset="0"/>
                          <a:sym typeface="Arial"/>
                        </a:rPr>
                        <a:t> </a:t>
                      </a:r>
                      <a:r>
                        <a:rPr lang="en-US" sz="1400" b="1" u="none" strike="noStrike" cap="none" baseline="0" dirty="0" smtClean="0">
                          <a:latin typeface="Consolas" panose="020B0609020204030204" pitchFamily="49" charset="0"/>
                          <a:sym typeface="Arial"/>
                        </a:rPr>
                        <a:t>N</a:t>
                      </a:r>
                      <a:endParaRPr lang="en-US" sz="14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u="none" strike="noStrike" cap="none" baseline="0" dirty="0" smtClean="0">
                          <a:latin typeface="Consolas" panose="020B0609020204030204" pitchFamily="49" charset="0"/>
                          <a:sym typeface="Arial"/>
                        </a:rPr>
                        <a:t>Title</a:t>
                      </a:r>
                      <a:endParaRPr lang="en-US" sz="14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u="none" strike="noStrike" cap="none" baseline="0" dirty="0" smtClean="0">
                          <a:latin typeface="Consolas" panose="020B0609020204030204" pitchFamily="49" charset="0"/>
                          <a:sym typeface="Arial"/>
                        </a:rPr>
                        <a:t>EditionNumber</a:t>
                      </a:r>
                      <a:endParaRPr lang="en-US" sz="14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u="none" strike="noStrike" cap="none" baseline="0" dirty="0" smtClean="0">
                          <a:latin typeface="Consolas" panose="020B0609020204030204" pitchFamily="49" charset="0"/>
                          <a:sym typeface="Arial"/>
                        </a:rPr>
                        <a:t>Copyright</a:t>
                      </a:r>
                      <a:endParaRPr lang="en-US" sz="14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4141537"/>
                  </a:ext>
                </a:extLst>
              </a:tr>
              <a:tr h="370840">
                <a:tc>
                  <a:txBody>
                    <a:bodyPr/>
                    <a:lstStyle/>
                    <a:p>
                      <a:r>
                        <a:rPr lang="en-US" sz="1400" u="none" strike="noStrike" cap="none" baseline="0" dirty="0" smtClean="0">
                          <a:latin typeface="Consolas" panose="020B0609020204030204" pitchFamily="49" charset="0"/>
                          <a:sym typeface="Arial"/>
                        </a:rPr>
                        <a:t>0132151006</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cs typeface="Consolas" panose="020B0609020204030204" pitchFamily="49" charset="0"/>
                          <a:sym typeface="Arial"/>
                        </a:rPr>
                        <a:t>Internet &amp; World Wide Web How to Program</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5</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2012</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018048"/>
                  </a:ext>
                </a:extLst>
              </a:tr>
              <a:tr h="370840">
                <a:tc>
                  <a:txBody>
                    <a:bodyPr/>
                    <a:lstStyle/>
                    <a:p>
                      <a:r>
                        <a:rPr lang="en-US" sz="1400" u="none" strike="noStrike" cap="none" baseline="0" dirty="0" smtClean="0">
                          <a:latin typeface="Consolas" panose="020B0609020204030204" pitchFamily="49" charset="0"/>
                          <a:sym typeface="Arial"/>
                        </a:rPr>
                        <a:t>0133807800</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cs typeface="Consolas" panose="020B0609020204030204" pitchFamily="49" charset="0"/>
                          <a:sym typeface="Arial"/>
                        </a:rPr>
                        <a:t>Java How to Program</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10</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2015</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9501745"/>
                  </a:ext>
                </a:extLst>
              </a:tr>
              <a:tr h="370840">
                <a:tc>
                  <a:txBody>
                    <a:bodyPr/>
                    <a:lstStyle/>
                    <a:p>
                      <a:r>
                        <a:rPr lang="en-US" sz="1400" u="none" strike="noStrike" cap="none" baseline="0" dirty="0" smtClean="0">
                          <a:latin typeface="Consolas" panose="020B0609020204030204" pitchFamily="49" charset="0"/>
                          <a:sym typeface="Arial"/>
                        </a:rPr>
                        <a:t>0132575655</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cs typeface="Consolas" panose="020B0609020204030204" pitchFamily="49" charset="0"/>
                          <a:sym typeface="Arial"/>
                        </a:rPr>
                        <a:t>Java How to Program, Late Objects Version</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10</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2015</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8908179"/>
                  </a:ext>
                </a:extLst>
              </a:tr>
              <a:tr h="370840">
                <a:tc>
                  <a:txBody>
                    <a:bodyPr/>
                    <a:lstStyle/>
                    <a:p>
                      <a:r>
                        <a:rPr lang="en-US" sz="1400" u="none" strike="noStrike" cap="none" baseline="0" dirty="0" smtClean="0">
                          <a:latin typeface="Consolas" panose="020B0609020204030204" pitchFamily="49" charset="0"/>
                          <a:sym typeface="Arial"/>
                        </a:rPr>
                        <a:t>0133976890</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cs typeface="Consolas" panose="020B0609020204030204" pitchFamily="49" charset="0"/>
                          <a:sym typeface="Arial"/>
                        </a:rPr>
                        <a:t>C How to Program</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8</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2016</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0504940"/>
                  </a:ext>
                </a:extLst>
              </a:tr>
              <a:tr h="370840">
                <a:tc>
                  <a:txBody>
                    <a:bodyPr/>
                    <a:lstStyle/>
                    <a:p>
                      <a:r>
                        <a:rPr lang="en-US" sz="1400" u="none" strike="noStrike" cap="none" baseline="0" dirty="0" smtClean="0">
                          <a:latin typeface="Consolas" panose="020B0609020204030204" pitchFamily="49" charset="0"/>
                          <a:sym typeface="Arial"/>
                        </a:rPr>
                        <a:t>0133406954</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cs typeface="Consolas" panose="020B0609020204030204" pitchFamily="49" charset="0"/>
                          <a:sym typeface="Arial"/>
                        </a:rPr>
                        <a:t>Visual Basic 2012 How to Program</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6</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2014</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2823832"/>
                  </a:ext>
                </a:extLst>
              </a:tr>
              <a:tr h="370840">
                <a:tc>
                  <a:txBody>
                    <a:bodyPr/>
                    <a:lstStyle/>
                    <a:p>
                      <a:r>
                        <a:rPr lang="en-US" sz="1400" u="none" strike="noStrike" cap="none" baseline="0" dirty="0" smtClean="0">
                          <a:latin typeface="Consolas" panose="020B0609020204030204" pitchFamily="49" charset="0"/>
                          <a:sym typeface="Arial"/>
                        </a:rPr>
                        <a:t>0134601548</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cs typeface="Consolas" panose="020B0609020204030204" pitchFamily="49" charset="0"/>
                          <a:sym typeface="Arial"/>
                        </a:rPr>
                        <a:t>Visual </a:t>
                      </a:r>
                      <a:r>
                        <a:rPr lang="en-US" sz="600" u="none" strike="noStrike" cap="none" baseline="0" dirty="0" smtClean="0">
                          <a:solidFill>
                            <a:schemeClr val="bg1"/>
                          </a:solidFill>
                          <a:latin typeface="Consolas" panose="020B0609020204030204" pitchFamily="49" charset="0"/>
                          <a:cs typeface="Consolas" panose="020B0609020204030204" pitchFamily="49" charset="0"/>
                          <a:sym typeface="Arial"/>
                        </a:rPr>
                        <a:t>C sharp </a:t>
                      </a:r>
                      <a:r>
                        <a:rPr lang="en-US" sz="1400" u="none" strike="noStrike" cap="none" baseline="0" dirty="0" smtClean="0">
                          <a:latin typeface="Consolas" panose="020B0609020204030204" pitchFamily="49" charset="0"/>
                          <a:cs typeface="Consolas" panose="020B0609020204030204" pitchFamily="49" charset="0"/>
                          <a:sym typeface="Arial"/>
                        </a:rPr>
                        <a:t>How to Program</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6</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2017</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0626473"/>
                  </a:ext>
                </a:extLst>
              </a:tr>
              <a:tr h="370840">
                <a:tc>
                  <a:txBody>
                    <a:bodyPr/>
                    <a:lstStyle/>
                    <a:p>
                      <a:r>
                        <a:rPr lang="en-US" sz="1400" u="none" strike="noStrike" cap="none" baseline="0" dirty="0" smtClean="0">
                          <a:latin typeface="Consolas" panose="020B0609020204030204" pitchFamily="49" charset="0"/>
                          <a:sym typeface="Arial"/>
                        </a:rPr>
                        <a:t>0134448235</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cs typeface="Consolas" panose="020B0609020204030204" pitchFamily="49" charset="0"/>
                          <a:sym typeface="Arial"/>
                        </a:rPr>
                        <a:t>C++ How to Program</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10</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2016</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2958903"/>
                  </a:ext>
                </a:extLst>
              </a:tr>
              <a:tr h="370840">
                <a:tc>
                  <a:txBody>
                    <a:bodyPr/>
                    <a:lstStyle/>
                    <a:p>
                      <a:r>
                        <a:rPr lang="en-US" sz="1400" u="none" strike="noStrike" cap="none" baseline="0" dirty="0" smtClean="0">
                          <a:latin typeface="Consolas" panose="020B0609020204030204" pitchFamily="49" charset="0"/>
                          <a:sym typeface="Arial"/>
                        </a:rPr>
                        <a:t>0134444302</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cs typeface="Consolas" panose="020B0609020204030204" pitchFamily="49" charset="0"/>
                          <a:sym typeface="Arial"/>
                        </a:rPr>
                        <a:t>Android How to Program</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3</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2016</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9825221"/>
                  </a:ext>
                </a:extLst>
              </a:tr>
              <a:tr h="370840">
                <a:tc>
                  <a:txBody>
                    <a:bodyPr/>
                    <a:lstStyle/>
                    <a:p>
                      <a:r>
                        <a:rPr lang="en-US" sz="1400" u="none" strike="noStrike" cap="none" baseline="0" dirty="0" smtClean="0">
                          <a:latin typeface="Consolas" panose="020B0609020204030204" pitchFamily="49" charset="0"/>
                          <a:sym typeface="Arial"/>
                        </a:rPr>
                        <a:t>0134289366</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nb-NO" sz="1400" u="none" strike="noStrike" cap="none" baseline="0" dirty="0" smtClean="0">
                          <a:latin typeface="Consolas" panose="020B0609020204030204" pitchFamily="49" charset="0"/>
                          <a:cs typeface="Consolas" panose="020B0609020204030204" pitchFamily="49" charset="0"/>
                          <a:sym typeface="Arial"/>
                        </a:rPr>
                        <a:t>Android 6 for Programmers: An App-Driven </a:t>
                      </a:r>
                      <a:r>
                        <a:rPr lang="en-US" sz="1400" u="none" strike="noStrike" cap="none" baseline="0" dirty="0" smtClean="0">
                          <a:latin typeface="Consolas" panose="020B0609020204030204" pitchFamily="49" charset="0"/>
                          <a:cs typeface="Consolas" panose="020B0609020204030204" pitchFamily="49" charset="0"/>
                          <a:sym typeface="Arial"/>
                        </a:rPr>
                        <a:t>Approach</a:t>
                      </a:r>
                      <a:endParaRPr lang="en-US" sz="1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3</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u="none" strike="noStrike" cap="none" baseline="0" dirty="0" smtClean="0">
                          <a:latin typeface="Consolas" panose="020B0609020204030204" pitchFamily="49" charset="0"/>
                          <a:sym typeface="Arial"/>
                        </a:rPr>
                        <a:t>2016</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643371"/>
                  </a:ext>
                </a:extLst>
              </a:tr>
            </a:tbl>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29868757"/>
              </p:ext>
            </p:extLst>
          </p:nvPr>
        </p:nvGraphicFramePr>
        <p:xfrm>
          <a:off x="2912485" y="4211846"/>
          <a:ext cx="267350" cy="203911"/>
        </p:xfrm>
        <a:graphic>
          <a:graphicData uri="http://schemas.openxmlformats.org/presentationml/2006/ole">
            <mc:AlternateContent xmlns:mc="http://schemas.openxmlformats.org/markup-compatibility/2006">
              <mc:Choice xmlns:v="urn:schemas-microsoft-com:vml" Requires="v">
                <p:oleObj spid="_x0000_s1101" name="Equation" r:id="rId3" imgW="215640" imgH="164880" progId="Equation.DSMT4">
                  <p:embed/>
                </p:oleObj>
              </mc:Choice>
              <mc:Fallback>
                <p:oleObj name="Equation" r:id="rId3" imgW="215640" imgH="164880" progId="Equation.DSMT4">
                  <p:embed/>
                  <p:pic>
                    <p:nvPicPr>
                      <p:cNvPr id="0" name=""/>
                      <p:cNvPicPr/>
                      <p:nvPr/>
                    </p:nvPicPr>
                    <p:blipFill>
                      <a:blip r:embed="rId4"/>
                      <a:stretch>
                        <a:fillRect/>
                      </a:stretch>
                    </p:blipFill>
                    <p:spPr>
                      <a:xfrm>
                        <a:off x="2912485" y="4211846"/>
                        <a:ext cx="267350" cy="203911"/>
                      </a:xfrm>
                      <a:prstGeom prst="rect">
                        <a:avLst/>
                      </a:prstGeom>
                    </p:spPr>
                  </p:pic>
                </p:oleObj>
              </mc:Fallback>
            </mc:AlternateContent>
          </a:graphicData>
        </a:graphic>
      </p:graphicFrame>
    </p:spTree>
    <p:extLst>
      <p:ext uri="{BB962C8B-B14F-4D97-AF65-F5344CB8AC3E}">
        <p14:creationId xmlns:p14="http://schemas.microsoft.com/office/powerpoint/2010/main" val="3187365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22.6 Data from the </a:t>
            </a:r>
            <a:r>
              <a:rPr lang="en-US" dirty="0">
                <a:latin typeface="Consolas" panose="020B0609020204030204" pitchFamily="49" charset="0"/>
              </a:rPr>
              <a:t>Titles</a:t>
            </a:r>
            <a:r>
              <a:rPr lang="en-US" dirty="0"/>
              <a:t> Table of the </a:t>
            </a:r>
            <a:r>
              <a:rPr lang="en-US" dirty="0">
                <a:latin typeface="Consolas" panose="020B0609020204030204" pitchFamily="49" charset="0"/>
              </a:rPr>
              <a:t>Books</a:t>
            </a:r>
            <a:r>
              <a:rPr lang="en-US" dirty="0"/>
              <a:t> </a:t>
            </a:r>
            <a:r>
              <a:rPr lang="en-US" dirty="0" smtClean="0"/>
              <a:t>Database </a:t>
            </a:r>
            <a:r>
              <a:rPr lang="en-US" sz="2000" b="0" dirty="0" smtClean="0"/>
              <a:t>(2 </a:t>
            </a:r>
            <a:r>
              <a:rPr lang="en-US" sz="2000" b="0" dirty="0"/>
              <a:t>of 2)</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188474940"/>
              </p:ext>
            </p:extLst>
          </p:nvPr>
        </p:nvGraphicFramePr>
        <p:xfrm>
          <a:off x="502920" y="1641449"/>
          <a:ext cx="8138160" cy="2473960"/>
        </p:xfrm>
        <a:graphic>
          <a:graphicData uri="http://schemas.openxmlformats.org/drawingml/2006/table">
            <a:tbl>
              <a:tblPr firstRow="1" bandRow="1">
                <a:tableStyleId>{2D5ABB26-0587-4C30-8999-92F81FD0307C}</a:tableStyleId>
              </a:tblPr>
              <a:tblGrid>
                <a:gridCol w="2034540">
                  <a:extLst>
                    <a:ext uri="{9D8B030D-6E8A-4147-A177-3AD203B41FA5}">
                      <a16:colId xmlns:a16="http://schemas.microsoft.com/office/drawing/2014/main" val="2481109598"/>
                    </a:ext>
                  </a:extLst>
                </a:gridCol>
                <a:gridCol w="2034540">
                  <a:extLst>
                    <a:ext uri="{9D8B030D-6E8A-4147-A177-3AD203B41FA5}">
                      <a16:colId xmlns:a16="http://schemas.microsoft.com/office/drawing/2014/main" val="2360845064"/>
                    </a:ext>
                  </a:extLst>
                </a:gridCol>
                <a:gridCol w="2034540">
                  <a:extLst>
                    <a:ext uri="{9D8B030D-6E8A-4147-A177-3AD203B41FA5}">
                      <a16:colId xmlns:a16="http://schemas.microsoft.com/office/drawing/2014/main" val="4044702302"/>
                    </a:ext>
                  </a:extLst>
                </a:gridCol>
                <a:gridCol w="2034540">
                  <a:extLst>
                    <a:ext uri="{9D8B030D-6E8A-4147-A177-3AD203B41FA5}">
                      <a16:colId xmlns:a16="http://schemas.microsoft.com/office/drawing/2014/main" val="2256970177"/>
                    </a:ext>
                  </a:extLst>
                </a:gridCol>
              </a:tblGrid>
              <a:tr h="370840">
                <a:tc>
                  <a:txBody>
                    <a:bodyPr/>
                    <a:lstStyle/>
                    <a:p>
                      <a:r>
                        <a:rPr lang="en-US" sz="1800" b="1" u="none" strike="noStrike" cap="none" baseline="0" dirty="0" smtClean="0">
                          <a:latin typeface="Consolas" panose="020B0609020204030204" pitchFamily="49" charset="0"/>
                          <a:sym typeface="Arial"/>
                        </a:rPr>
                        <a:t>I</a:t>
                      </a:r>
                      <a:r>
                        <a:rPr lang="en-US" sz="100" b="1" u="none" strike="noStrike" cap="none" baseline="0" dirty="0" smtClean="0">
                          <a:latin typeface="Consolas" panose="020B0609020204030204" pitchFamily="49" charset="0"/>
                          <a:sym typeface="Arial"/>
                        </a:rPr>
                        <a:t> </a:t>
                      </a:r>
                      <a:r>
                        <a:rPr lang="en-US" sz="1800" b="1" u="none" strike="noStrike" cap="none" baseline="0" dirty="0" smtClean="0">
                          <a:latin typeface="Consolas" panose="020B0609020204030204" pitchFamily="49" charset="0"/>
                          <a:sym typeface="Arial"/>
                        </a:rPr>
                        <a:t>S</a:t>
                      </a:r>
                      <a:r>
                        <a:rPr lang="en-US" sz="100" b="1" u="none" strike="noStrike" cap="none" baseline="0" dirty="0" smtClean="0">
                          <a:latin typeface="Consolas" panose="020B0609020204030204" pitchFamily="49" charset="0"/>
                          <a:sym typeface="Arial"/>
                        </a:rPr>
                        <a:t> </a:t>
                      </a:r>
                      <a:r>
                        <a:rPr lang="en-US" sz="1800" b="1" u="none" strike="noStrike" cap="none" baseline="0" dirty="0" smtClean="0">
                          <a:latin typeface="Consolas" panose="020B0609020204030204" pitchFamily="49" charset="0"/>
                          <a:sym typeface="Arial"/>
                        </a:rPr>
                        <a:t>B</a:t>
                      </a:r>
                      <a:r>
                        <a:rPr lang="en-US" sz="100" b="1" u="none" strike="noStrike" cap="none" baseline="0" dirty="0" smtClean="0">
                          <a:latin typeface="Consolas" panose="020B0609020204030204" pitchFamily="49" charset="0"/>
                          <a:sym typeface="Arial"/>
                        </a:rPr>
                        <a:t> </a:t>
                      </a:r>
                      <a:r>
                        <a:rPr lang="en-US" sz="1800" b="1" u="none" strike="noStrike" cap="none" baseline="0" dirty="0" smtClean="0">
                          <a:latin typeface="Consolas" panose="020B0609020204030204" pitchFamily="49" charset="0"/>
                          <a:sym typeface="Arial"/>
                        </a:rPr>
                        <a:t>N</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u="none" strike="noStrike" cap="none" baseline="0" dirty="0" smtClean="0">
                          <a:latin typeface="Consolas" panose="020B0609020204030204" pitchFamily="49" charset="0"/>
                          <a:sym typeface="Arial"/>
                        </a:rPr>
                        <a:t>Title</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u="none" strike="noStrike" cap="none" baseline="0" dirty="0" smtClean="0">
                          <a:latin typeface="Consolas" panose="020B0609020204030204" pitchFamily="49" charset="0"/>
                          <a:sym typeface="Arial"/>
                        </a:rPr>
                        <a:t>EditionNumber</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u="none" strike="noStrike" cap="none" baseline="0" dirty="0" smtClean="0">
                          <a:latin typeface="Consolas" panose="020B0609020204030204" pitchFamily="49" charset="0"/>
                          <a:sym typeface="Arial"/>
                        </a:rPr>
                        <a:t>Copyright</a:t>
                      </a:r>
                      <a:endParaRPr lang="en-US" sz="18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4141537"/>
                  </a:ext>
                </a:extLst>
              </a:tr>
              <a:tr h="779416">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0133965260</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nb-NO" sz="1800" b="0" i="0" u="none" strike="noStrike" cap="none" baseline="0" dirty="0" smtClean="0">
                          <a:solidFill>
                            <a:schemeClr val="tx1"/>
                          </a:solidFill>
                          <a:latin typeface="Consolas" panose="020B0609020204030204" pitchFamily="49" charset="0"/>
                          <a:ea typeface="+mn-ea"/>
                          <a:cs typeface="+mn-cs"/>
                          <a:sym typeface="Arial"/>
                        </a:rPr>
                        <a:t>I</a:t>
                      </a:r>
                      <a:r>
                        <a:rPr lang="nb-NO" sz="100" b="0" i="0" u="none" strike="noStrike" cap="none" baseline="0" dirty="0" smtClean="0">
                          <a:solidFill>
                            <a:schemeClr val="tx1"/>
                          </a:solidFill>
                          <a:latin typeface="Consolas" panose="020B0609020204030204" pitchFamily="49" charset="0"/>
                          <a:ea typeface="+mn-ea"/>
                          <a:cs typeface="+mn-cs"/>
                          <a:sym typeface="Arial"/>
                        </a:rPr>
                        <a:t> </a:t>
                      </a:r>
                      <a:r>
                        <a:rPr lang="nb-NO" sz="1800" b="0" i="0" u="none" strike="noStrike" cap="none" baseline="0" dirty="0" smtClean="0">
                          <a:solidFill>
                            <a:schemeClr val="tx1"/>
                          </a:solidFill>
                          <a:latin typeface="Consolas" panose="020B0609020204030204" pitchFamily="49" charset="0"/>
                          <a:ea typeface="+mn-ea"/>
                          <a:cs typeface="+mn-cs"/>
                          <a:sym typeface="Arial"/>
                        </a:rPr>
                        <a:t>O</a:t>
                      </a:r>
                      <a:r>
                        <a:rPr lang="nb-NO" sz="100" b="0" i="0" u="none" strike="noStrike" cap="none" baseline="0" dirty="0" smtClean="0">
                          <a:solidFill>
                            <a:schemeClr val="tx1"/>
                          </a:solidFill>
                          <a:latin typeface="Consolas" panose="020B0609020204030204" pitchFamily="49" charset="0"/>
                          <a:ea typeface="+mn-ea"/>
                          <a:cs typeface="+mn-cs"/>
                          <a:sym typeface="Arial"/>
                        </a:rPr>
                        <a:t> </a:t>
                      </a:r>
                      <a:r>
                        <a:rPr lang="nb-NO" sz="1800" b="0" i="0" u="none" strike="noStrike" cap="none" baseline="0" dirty="0" smtClean="0">
                          <a:solidFill>
                            <a:schemeClr val="tx1"/>
                          </a:solidFill>
                          <a:latin typeface="Consolas" panose="020B0609020204030204" pitchFamily="49" charset="0"/>
                          <a:ea typeface="+mn-ea"/>
                          <a:cs typeface="+mn-cs"/>
                          <a:sym typeface="Arial"/>
                        </a:rPr>
                        <a:t>S 8 for rogrammers: An App-Driven </a:t>
                      </a:r>
                      <a:r>
                        <a:rPr lang="en-US" sz="1800" b="0" i="0" u="none" strike="noStrike" cap="none" baseline="0" dirty="0" smtClean="0">
                          <a:solidFill>
                            <a:schemeClr val="tx1"/>
                          </a:solidFill>
                          <a:latin typeface="Consolas" panose="020B0609020204030204" pitchFamily="49" charset="0"/>
                          <a:ea typeface="+mn-ea"/>
                          <a:cs typeface="+mn-cs"/>
                          <a:sym typeface="Arial"/>
                        </a:rPr>
                        <a:t>Approach with Swift</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u="none" strike="noStrike" cap="none" baseline="0" dirty="0" smtClean="0">
                          <a:latin typeface="Consolas" panose="020B0609020204030204" pitchFamily="49" charset="0"/>
                          <a:sym typeface="Arial"/>
                        </a:rPr>
                        <a:t>3</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2015</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018048"/>
                  </a:ext>
                </a:extLst>
              </a:tr>
              <a:tr h="37084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0134021363</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Swift for Programmers</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u="none" strike="noStrike" cap="none" baseline="0" dirty="0" smtClean="0">
                          <a:latin typeface="Consolas" panose="020B0609020204030204" pitchFamily="49" charset="0"/>
                          <a:sym typeface="Arial"/>
                        </a:rPr>
                        <a:t>1</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2015</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9501745"/>
                  </a:ext>
                </a:extLst>
              </a:tr>
            </a:tbl>
          </a:graphicData>
        </a:graphic>
      </p:graphicFrame>
    </p:spTree>
    <p:extLst>
      <p:ext uri="{BB962C8B-B14F-4D97-AF65-F5344CB8AC3E}">
        <p14:creationId xmlns:p14="http://schemas.microsoft.com/office/powerpoint/2010/main" val="321470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22.7 </a:t>
            </a:r>
            <a:r>
              <a:rPr lang="en-US" dirty="0" smtClean="0">
                <a:latin typeface="Consolas" panose="020B0609020204030204" pitchFamily="49" charset="0"/>
              </a:rPr>
              <a:t>AuthorI</a:t>
            </a:r>
            <a:r>
              <a:rPr lang="en-US" sz="100" dirty="0" smtClean="0">
                <a:latin typeface="Consolas" panose="020B0609020204030204" pitchFamily="49" charset="0"/>
              </a:rPr>
              <a:t> </a:t>
            </a:r>
            <a:r>
              <a:rPr lang="en-US" dirty="0" smtClean="0">
                <a:latin typeface="Consolas" panose="020B0609020204030204" pitchFamily="49" charset="0"/>
              </a:rPr>
              <a:t>S</a:t>
            </a:r>
            <a:r>
              <a:rPr lang="en-US" sz="100" dirty="0" smtClean="0">
                <a:latin typeface="Consolas" panose="020B0609020204030204" pitchFamily="49" charset="0"/>
              </a:rPr>
              <a:t> </a:t>
            </a:r>
            <a:r>
              <a:rPr lang="en-US" dirty="0" smtClean="0">
                <a:latin typeface="Consolas" panose="020B0609020204030204" pitchFamily="49" charset="0"/>
              </a:rPr>
              <a:t>B</a:t>
            </a:r>
            <a:r>
              <a:rPr lang="en-US" sz="100" dirty="0" smtClean="0">
                <a:latin typeface="Consolas" panose="020B0609020204030204" pitchFamily="49" charset="0"/>
              </a:rPr>
              <a:t> </a:t>
            </a:r>
            <a:r>
              <a:rPr lang="en-US" dirty="0" smtClean="0">
                <a:latin typeface="Consolas" panose="020B0609020204030204" pitchFamily="49" charset="0"/>
              </a:rPr>
              <a:t>N</a:t>
            </a:r>
            <a:r>
              <a:rPr lang="en-US" dirty="0" smtClean="0"/>
              <a:t> </a:t>
            </a:r>
            <a:r>
              <a:rPr lang="en-US" dirty="0"/>
              <a:t>Table of the </a:t>
            </a:r>
            <a:r>
              <a:rPr lang="en-US" dirty="0">
                <a:latin typeface="Consolas" panose="020B0609020204030204" pitchFamily="49" charset="0"/>
              </a:rPr>
              <a:t>Books</a:t>
            </a:r>
            <a:r>
              <a:rPr lang="en-US" dirty="0"/>
              <a:t> Database</a:t>
            </a:r>
          </a:p>
        </p:txBody>
      </p:sp>
      <p:graphicFrame>
        <p:nvGraphicFramePr>
          <p:cNvPr id="3" name="Table 2"/>
          <p:cNvGraphicFramePr>
            <a:graphicFrameLocks noGrp="1"/>
          </p:cNvGraphicFramePr>
          <p:nvPr>
            <p:extLst>
              <p:ext uri="{D42A27DB-BD31-4B8C-83A1-F6EECF244321}">
                <p14:modId xmlns:p14="http://schemas.microsoft.com/office/powerpoint/2010/main" val="2484972725"/>
              </p:ext>
            </p:extLst>
          </p:nvPr>
        </p:nvGraphicFramePr>
        <p:xfrm>
          <a:off x="502920" y="1629662"/>
          <a:ext cx="8138160" cy="1790336"/>
        </p:xfrm>
        <a:graphic>
          <a:graphicData uri="http://schemas.openxmlformats.org/drawingml/2006/table">
            <a:tbl>
              <a:tblPr firstRow="1" bandRow="1">
                <a:tableStyleId>{2D5ABB26-0587-4C30-8999-92F81FD0307C}</a:tableStyleId>
              </a:tblPr>
              <a:tblGrid>
                <a:gridCol w="4069080">
                  <a:extLst>
                    <a:ext uri="{9D8B030D-6E8A-4147-A177-3AD203B41FA5}">
                      <a16:colId xmlns:a16="http://schemas.microsoft.com/office/drawing/2014/main" val="2481109598"/>
                    </a:ext>
                  </a:extLst>
                </a:gridCol>
                <a:gridCol w="4069080">
                  <a:extLst>
                    <a:ext uri="{9D8B030D-6E8A-4147-A177-3AD203B41FA5}">
                      <a16:colId xmlns:a16="http://schemas.microsoft.com/office/drawing/2014/main" val="2360845064"/>
                    </a:ext>
                  </a:extLst>
                </a:gridCol>
              </a:tblGrid>
              <a:tr h="370840">
                <a:tc>
                  <a:txBody>
                    <a:bodyPr/>
                    <a:lstStyle/>
                    <a:p>
                      <a:r>
                        <a:rPr lang="en-US" sz="1800" b="1" i="0" u="none" strike="noStrike" cap="none" baseline="0" dirty="0" smtClean="0">
                          <a:solidFill>
                            <a:schemeClr val="tx1"/>
                          </a:solidFill>
                          <a:latin typeface="+mn-lt"/>
                          <a:ea typeface="+mn-ea"/>
                          <a:cs typeface="+mn-cs"/>
                          <a:sym typeface="Arial"/>
                        </a:rPr>
                        <a:t>Column</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i="0" u="none" strike="noStrike" cap="none" baseline="0" dirty="0" smtClean="0">
                          <a:solidFill>
                            <a:schemeClr val="tx1"/>
                          </a:solidFill>
                          <a:latin typeface="+mn-lt"/>
                          <a:ea typeface="+mn-ea"/>
                          <a:cs typeface="+mn-cs"/>
                          <a:sym typeface="Arial"/>
                        </a:rPr>
                        <a:t>Description</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4141537"/>
                  </a:ext>
                </a:extLst>
              </a:tr>
              <a:tr h="779416">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AuthorID</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cap="none" baseline="0" dirty="0" smtClean="0">
                          <a:solidFill>
                            <a:schemeClr val="tx1"/>
                          </a:solidFill>
                          <a:latin typeface="+mn-lt"/>
                          <a:ea typeface="+mn-ea"/>
                          <a:cs typeface="+mn-cs"/>
                          <a:sym typeface="Arial"/>
                        </a:rPr>
                        <a:t>The author’s ID number, a foreign key to the </a:t>
                      </a:r>
                      <a:r>
                        <a:rPr lang="en-US" sz="1800" b="0" i="0" u="none" strike="noStrike" cap="none" baseline="0" dirty="0" smtClean="0">
                          <a:solidFill>
                            <a:schemeClr val="tx1"/>
                          </a:solidFill>
                          <a:latin typeface="Consolas" panose="020B0609020204030204" pitchFamily="49" charset="0"/>
                          <a:ea typeface="+mn-ea"/>
                          <a:cs typeface="+mn-cs"/>
                          <a:sym typeface="Arial"/>
                        </a:rPr>
                        <a:t>Authors</a:t>
                      </a:r>
                      <a:r>
                        <a:rPr lang="en-US" sz="1800" b="0" i="0" u="none" strike="noStrike" cap="none" baseline="0" dirty="0" smtClean="0">
                          <a:solidFill>
                            <a:schemeClr val="tx1"/>
                          </a:solidFill>
                          <a:latin typeface="+mn-lt"/>
                          <a:ea typeface="+mn-ea"/>
                          <a:cs typeface="+mn-cs"/>
                          <a:sym typeface="Arial"/>
                        </a:rPr>
                        <a:t> table.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018048"/>
                  </a:ext>
                </a:extLst>
              </a:tr>
              <a:tr h="37084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I</a:t>
                      </a:r>
                      <a:r>
                        <a:rPr lang="en-US" sz="100" b="0" i="0" u="none" strike="noStrike" cap="none" baseline="0" dirty="0" smtClean="0">
                          <a:solidFill>
                            <a:schemeClr val="tx1"/>
                          </a:solidFill>
                          <a:latin typeface="Consolas" panose="020B0609020204030204" pitchFamily="49" charset="0"/>
                          <a:ea typeface="+mn-ea"/>
                          <a:cs typeface="+mn-cs"/>
                          <a:sym typeface="Arial"/>
                        </a:rPr>
                        <a:t> </a:t>
                      </a:r>
                      <a:r>
                        <a:rPr lang="en-US" sz="1800" b="0" i="0" u="none" strike="noStrike" cap="none" baseline="0" dirty="0" smtClean="0">
                          <a:solidFill>
                            <a:schemeClr val="tx1"/>
                          </a:solidFill>
                          <a:latin typeface="Consolas" panose="020B0609020204030204" pitchFamily="49" charset="0"/>
                          <a:ea typeface="+mn-ea"/>
                          <a:cs typeface="+mn-cs"/>
                          <a:sym typeface="Arial"/>
                        </a:rPr>
                        <a:t>S</a:t>
                      </a:r>
                      <a:r>
                        <a:rPr lang="en-US" sz="100" b="0" i="0" u="none" strike="noStrike" cap="none" baseline="0" dirty="0" smtClean="0">
                          <a:solidFill>
                            <a:schemeClr val="tx1"/>
                          </a:solidFill>
                          <a:latin typeface="Consolas" panose="020B0609020204030204" pitchFamily="49" charset="0"/>
                          <a:ea typeface="+mn-ea"/>
                          <a:cs typeface="+mn-cs"/>
                          <a:sym typeface="Arial"/>
                        </a:rPr>
                        <a:t> </a:t>
                      </a:r>
                      <a:r>
                        <a:rPr lang="en-US" sz="1800" b="0" i="0" u="none" strike="noStrike" cap="none" baseline="0" dirty="0" smtClean="0">
                          <a:solidFill>
                            <a:schemeClr val="tx1"/>
                          </a:solidFill>
                          <a:latin typeface="Consolas" panose="020B0609020204030204" pitchFamily="49" charset="0"/>
                          <a:ea typeface="+mn-ea"/>
                          <a:cs typeface="+mn-cs"/>
                          <a:sym typeface="Arial"/>
                        </a:rPr>
                        <a:t>B</a:t>
                      </a:r>
                      <a:r>
                        <a:rPr lang="en-US" sz="100" b="0" i="0" u="none" strike="noStrike" cap="none" baseline="0" dirty="0" smtClean="0">
                          <a:solidFill>
                            <a:schemeClr val="tx1"/>
                          </a:solidFill>
                          <a:latin typeface="Consolas" panose="020B0609020204030204" pitchFamily="49" charset="0"/>
                          <a:ea typeface="+mn-ea"/>
                          <a:cs typeface="+mn-cs"/>
                          <a:sym typeface="Arial"/>
                        </a:rPr>
                        <a:t> </a:t>
                      </a:r>
                      <a:r>
                        <a:rPr lang="en-US" sz="1800" b="0" i="0" u="none" strike="noStrike" cap="none" baseline="0" dirty="0" smtClean="0">
                          <a:solidFill>
                            <a:schemeClr val="tx1"/>
                          </a:solidFill>
                          <a:latin typeface="Consolas" panose="020B0609020204030204" pitchFamily="49" charset="0"/>
                          <a:ea typeface="+mn-ea"/>
                          <a:cs typeface="+mn-cs"/>
                          <a:sym typeface="Arial"/>
                        </a:rPr>
                        <a:t>N</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cap="none" baseline="0" dirty="0" smtClean="0">
                          <a:solidFill>
                            <a:schemeClr val="tx1"/>
                          </a:solidFill>
                          <a:latin typeface="+mn-lt"/>
                          <a:ea typeface="+mn-ea"/>
                          <a:cs typeface="+mn-cs"/>
                          <a:sym typeface="Arial"/>
                        </a:rPr>
                        <a:t>The I</a:t>
                      </a:r>
                      <a:r>
                        <a:rPr lang="en-US" sz="100" b="0" i="0" u="none" strike="noStrike" cap="none" baseline="0" dirty="0" smtClean="0">
                          <a:solidFill>
                            <a:schemeClr val="tx1"/>
                          </a:solidFill>
                          <a:latin typeface="+mn-lt"/>
                          <a:ea typeface="+mn-ea"/>
                          <a:cs typeface="+mn-cs"/>
                          <a:sym typeface="Arial"/>
                        </a:rPr>
                        <a:t> </a:t>
                      </a:r>
                      <a:r>
                        <a:rPr lang="en-US" sz="18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800" b="0" i="0" u="none" strike="noStrike" cap="none" baseline="0" dirty="0" smtClean="0">
                          <a:solidFill>
                            <a:schemeClr val="tx1"/>
                          </a:solidFill>
                          <a:latin typeface="+mn-lt"/>
                          <a:ea typeface="+mn-ea"/>
                          <a:cs typeface="+mn-cs"/>
                          <a:sym typeface="Arial"/>
                        </a:rPr>
                        <a:t>B</a:t>
                      </a:r>
                      <a:r>
                        <a:rPr lang="en-US" sz="100" b="0" i="0" u="none" strike="noStrike" cap="none" baseline="0" dirty="0" smtClean="0">
                          <a:solidFill>
                            <a:schemeClr val="tx1"/>
                          </a:solidFill>
                          <a:latin typeface="+mn-lt"/>
                          <a:ea typeface="+mn-ea"/>
                          <a:cs typeface="+mn-cs"/>
                          <a:sym typeface="Arial"/>
                        </a:rPr>
                        <a:t> </a:t>
                      </a:r>
                      <a:r>
                        <a:rPr lang="en-US" sz="1800" b="0" i="0" u="none" strike="noStrike" cap="none" baseline="0" dirty="0" smtClean="0">
                          <a:solidFill>
                            <a:schemeClr val="tx1"/>
                          </a:solidFill>
                          <a:latin typeface="+mn-lt"/>
                          <a:ea typeface="+mn-ea"/>
                          <a:cs typeface="+mn-cs"/>
                          <a:sym typeface="Arial"/>
                        </a:rPr>
                        <a:t>N for a book, a foreign key to the </a:t>
                      </a:r>
                      <a:r>
                        <a:rPr lang="en-US" sz="1800" b="0" i="0" u="none" strike="noStrike" cap="none" baseline="0" dirty="0" smtClean="0">
                          <a:solidFill>
                            <a:schemeClr val="tx1"/>
                          </a:solidFill>
                          <a:latin typeface="Consolas" panose="020B0609020204030204" pitchFamily="49" charset="0"/>
                          <a:ea typeface="+mn-ea"/>
                          <a:cs typeface="+mn-cs"/>
                          <a:sym typeface="Arial"/>
                        </a:rPr>
                        <a:t>Titles</a:t>
                      </a:r>
                      <a:r>
                        <a:rPr lang="en-US" sz="1800" b="0" i="0" u="none" strike="noStrike" cap="none" baseline="0" dirty="0" smtClean="0">
                          <a:solidFill>
                            <a:schemeClr val="tx1"/>
                          </a:solidFill>
                          <a:latin typeface="+mn-lt"/>
                          <a:ea typeface="+mn-ea"/>
                          <a:cs typeface="+mn-cs"/>
                          <a:sym typeface="Arial"/>
                        </a:rPr>
                        <a:t> table.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9501745"/>
                  </a:ext>
                </a:extLst>
              </a:tr>
            </a:tbl>
          </a:graphicData>
        </a:graphic>
      </p:graphicFrame>
    </p:spTree>
    <p:extLst>
      <p:ext uri="{BB962C8B-B14F-4D97-AF65-F5344CB8AC3E}">
        <p14:creationId xmlns:p14="http://schemas.microsoft.com/office/powerpoint/2010/main" val="2478688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a:t>
            </a:r>
            <a:r>
              <a:rPr lang="en-US" dirty="0"/>
              <a:t>22.8 </a:t>
            </a:r>
            <a:r>
              <a:rPr lang="en-US" dirty="0" smtClean="0"/>
              <a:t>Data </a:t>
            </a:r>
            <a:r>
              <a:rPr lang="en-US" dirty="0"/>
              <a:t>from the </a:t>
            </a:r>
            <a:r>
              <a:rPr lang="en-US" dirty="0" smtClean="0">
                <a:latin typeface="Consolas" panose="020B0609020204030204" pitchFamily="49" charset="0"/>
              </a:rPr>
              <a:t>AuthorI</a:t>
            </a:r>
            <a:r>
              <a:rPr lang="en-US" sz="100" dirty="0" smtClean="0">
                <a:latin typeface="Consolas" panose="020B0609020204030204" pitchFamily="49" charset="0"/>
              </a:rPr>
              <a:t> </a:t>
            </a:r>
            <a:r>
              <a:rPr lang="en-US" dirty="0" smtClean="0">
                <a:latin typeface="Consolas" panose="020B0609020204030204" pitchFamily="49" charset="0"/>
              </a:rPr>
              <a:t>S</a:t>
            </a:r>
            <a:r>
              <a:rPr lang="en-US" sz="100" dirty="0" smtClean="0">
                <a:latin typeface="Consolas" panose="020B0609020204030204" pitchFamily="49" charset="0"/>
              </a:rPr>
              <a:t> </a:t>
            </a:r>
            <a:r>
              <a:rPr lang="en-US" dirty="0" smtClean="0">
                <a:latin typeface="Consolas" panose="020B0609020204030204" pitchFamily="49" charset="0"/>
              </a:rPr>
              <a:t>B</a:t>
            </a:r>
            <a:r>
              <a:rPr lang="en-US" sz="100" dirty="0" smtClean="0">
                <a:latin typeface="Consolas" panose="020B0609020204030204" pitchFamily="49" charset="0"/>
              </a:rPr>
              <a:t> </a:t>
            </a:r>
            <a:r>
              <a:rPr lang="en-US" dirty="0" smtClean="0">
                <a:latin typeface="Consolas" panose="020B0609020204030204" pitchFamily="49" charset="0"/>
              </a:rPr>
              <a:t>N</a:t>
            </a:r>
            <a:r>
              <a:rPr lang="en-US" dirty="0" smtClean="0"/>
              <a:t> </a:t>
            </a:r>
            <a:r>
              <a:rPr lang="en-US" dirty="0"/>
              <a:t>Table of the </a:t>
            </a:r>
            <a:r>
              <a:rPr lang="en-US" dirty="0">
                <a:latin typeface="Consolas" panose="020B0609020204030204" pitchFamily="49" charset="0"/>
              </a:rPr>
              <a:t>Books</a:t>
            </a:r>
            <a:r>
              <a:rPr lang="en-US" dirty="0"/>
              <a:t> </a:t>
            </a:r>
            <a:r>
              <a:rPr lang="en-US" dirty="0" smtClean="0"/>
              <a:t>Database</a:t>
            </a:r>
            <a:endParaRPr lang="en-US" b="0" dirty="0"/>
          </a:p>
        </p:txBody>
      </p:sp>
      <p:graphicFrame>
        <p:nvGraphicFramePr>
          <p:cNvPr id="3" name="Table 2"/>
          <p:cNvGraphicFramePr>
            <a:graphicFrameLocks noGrp="1"/>
          </p:cNvGraphicFramePr>
          <p:nvPr>
            <p:extLst>
              <p:ext uri="{D42A27DB-BD31-4B8C-83A1-F6EECF244321}">
                <p14:modId xmlns:p14="http://schemas.microsoft.com/office/powerpoint/2010/main" val="2553318891"/>
              </p:ext>
            </p:extLst>
          </p:nvPr>
        </p:nvGraphicFramePr>
        <p:xfrm>
          <a:off x="680188" y="1617995"/>
          <a:ext cx="3481137" cy="4697162"/>
        </p:xfrm>
        <a:graphic>
          <a:graphicData uri="http://schemas.openxmlformats.org/drawingml/2006/table">
            <a:tbl>
              <a:tblPr firstRow="1" bandRow="1">
                <a:tableStyleId>{5940675A-B579-460E-94D1-54222C63F5DA}</a:tableStyleId>
              </a:tblPr>
              <a:tblGrid>
                <a:gridCol w="1796716">
                  <a:extLst>
                    <a:ext uri="{9D8B030D-6E8A-4147-A177-3AD203B41FA5}">
                      <a16:colId xmlns:a16="http://schemas.microsoft.com/office/drawing/2014/main" val="2115488897"/>
                    </a:ext>
                  </a:extLst>
                </a:gridCol>
                <a:gridCol w="1684421">
                  <a:extLst>
                    <a:ext uri="{9D8B030D-6E8A-4147-A177-3AD203B41FA5}">
                      <a16:colId xmlns:a16="http://schemas.microsoft.com/office/drawing/2014/main" val="2472510712"/>
                    </a:ext>
                  </a:extLst>
                </a:gridCol>
              </a:tblGrid>
              <a:tr h="292332">
                <a:tc>
                  <a:txBody>
                    <a:bodyPr/>
                    <a:lstStyle/>
                    <a:p>
                      <a:r>
                        <a:rPr lang="en-US" sz="1600" b="1" i="0" u="none" strike="noStrike" cap="none" baseline="0" dirty="0" smtClean="0">
                          <a:solidFill>
                            <a:schemeClr val="tx1"/>
                          </a:solidFill>
                          <a:latin typeface="Consolas" panose="020B0609020204030204" pitchFamily="49" charset="0"/>
                          <a:ea typeface="+mn-ea"/>
                          <a:cs typeface="+mn-cs"/>
                          <a:sym typeface="Arial"/>
                        </a:rPr>
                        <a:t>AuthorID</a:t>
                      </a:r>
                      <a:endParaRPr lang="en-US" sz="16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i="0" u="none" strike="noStrike" cap="none" baseline="0" dirty="0" smtClean="0">
                          <a:solidFill>
                            <a:schemeClr val="tx1"/>
                          </a:solidFill>
                          <a:latin typeface="Consolas" panose="020B0609020204030204" pitchFamily="49" charset="0"/>
                          <a:ea typeface="+mn-ea"/>
                          <a:cs typeface="+mn-cs"/>
                          <a:sym typeface="Arial"/>
                        </a:rPr>
                        <a:t>I</a:t>
                      </a:r>
                      <a:r>
                        <a:rPr lang="en-US" sz="100" b="1" i="0" u="none" strike="noStrike" cap="none" baseline="0" dirty="0" smtClean="0">
                          <a:solidFill>
                            <a:schemeClr val="tx1"/>
                          </a:solidFill>
                          <a:latin typeface="Consolas" panose="020B0609020204030204" pitchFamily="49" charset="0"/>
                          <a:ea typeface="+mn-ea"/>
                          <a:cs typeface="+mn-cs"/>
                          <a:sym typeface="Arial"/>
                        </a:rPr>
                        <a:t>  </a:t>
                      </a:r>
                      <a:r>
                        <a:rPr lang="en-US" sz="1600" b="1" i="0" u="none" strike="noStrike" cap="none" baseline="0" dirty="0" smtClean="0">
                          <a:solidFill>
                            <a:schemeClr val="tx1"/>
                          </a:solidFill>
                          <a:latin typeface="Consolas" panose="020B0609020204030204" pitchFamily="49" charset="0"/>
                          <a:ea typeface="+mn-ea"/>
                          <a:cs typeface="+mn-cs"/>
                          <a:sym typeface="Arial"/>
                        </a:rPr>
                        <a:t>S</a:t>
                      </a:r>
                      <a:r>
                        <a:rPr lang="en-US" sz="100" b="1" i="0" u="none" strike="noStrike" cap="none" baseline="0" dirty="0" smtClean="0">
                          <a:solidFill>
                            <a:schemeClr val="tx1"/>
                          </a:solidFill>
                          <a:latin typeface="Consolas" panose="020B0609020204030204" pitchFamily="49" charset="0"/>
                          <a:ea typeface="+mn-ea"/>
                          <a:cs typeface="+mn-cs"/>
                          <a:sym typeface="Arial"/>
                        </a:rPr>
                        <a:t> </a:t>
                      </a:r>
                      <a:r>
                        <a:rPr lang="en-US" sz="1600" b="1" i="0" u="none" strike="noStrike" cap="none" baseline="0" dirty="0" smtClean="0">
                          <a:solidFill>
                            <a:schemeClr val="tx1"/>
                          </a:solidFill>
                          <a:latin typeface="Consolas" panose="020B0609020204030204" pitchFamily="49" charset="0"/>
                          <a:ea typeface="+mn-ea"/>
                          <a:cs typeface="+mn-cs"/>
                          <a:sym typeface="Arial"/>
                        </a:rPr>
                        <a:t>B</a:t>
                      </a:r>
                      <a:r>
                        <a:rPr lang="en-US" sz="100" b="1" i="0" u="none" strike="noStrike" cap="none" baseline="0" dirty="0" smtClean="0">
                          <a:solidFill>
                            <a:schemeClr val="tx1"/>
                          </a:solidFill>
                          <a:latin typeface="Consolas" panose="020B0609020204030204" pitchFamily="49" charset="0"/>
                          <a:ea typeface="+mn-ea"/>
                          <a:cs typeface="+mn-cs"/>
                          <a:sym typeface="Arial"/>
                        </a:rPr>
                        <a:t> </a:t>
                      </a:r>
                      <a:r>
                        <a:rPr lang="en-US" sz="1600" b="1" i="0" u="none" strike="noStrike" cap="none" baseline="0" dirty="0" smtClean="0">
                          <a:solidFill>
                            <a:schemeClr val="tx1"/>
                          </a:solidFill>
                          <a:latin typeface="Consolas" panose="020B0609020204030204" pitchFamily="49" charset="0"/>
                          <a:ea typeface="+mn-ea"/>
                          <a:cs typeface="+mn-cs"/>
                          <a:sym typeface="Arial"/>
                        </a:rPr>
                        <a:t>N</a:t>
                      </a:r>
                      <a:endParaRPr lang="en-US" sz="16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8383740"/>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0132151006</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0851850"/>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0133807800</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3761129"/>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0132575655</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7141561"/>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0133976890</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3642011"/>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0133406954</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594941"/>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0134601548</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6080577"/>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0134448235</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6607430"/>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0134444302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8757369"/>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0134289366</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3241841"/>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0133965260</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4638487"/>
                  </a:ext>
                </a:extLst>
              </a:tr>
              <a:tr h="292332">
                <a:tc>
                  <a:txBody>
                    <a:bodyPr/>
                    <a:lstStyle/>
                    <a:p>
                      <a:r>
                        <a:rPr lang="en-US" sz="1600" dirty="0" smtClean="0">
                          <a:latin typeface="Consolas" panose="020B0609020204030204" pitchFamily="49" charset="0"/>
                        </a:rPr>
                        <a:t>1</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0134021363</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6951533"/>
                  </a:ext>
                </a:extLst>
              </a:tr>
              <a:tr h="292332">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0132151006</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792075"/>
                  </a:ext>
                </a:extLst>
              </a:tr>
              <a:tr h="338522">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0133807800</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818059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66969456"/>
              </p:ext>
            </p:extLst>
          </p:nvPr>
        </p:nvGraphicFramePr>
        <p:xfrm>
          <a:off x="4984283" y="1602755"/>
          <a:ext cx="3184357" cy="4693920"/>
        </p:xfrm>
        <a:graphic>
          <a:graphicData uri="http://schemas.openxmlformats.org/drawingml/2006/table">
            <a:tbl>
              <a:tblPr firstRow="1" bandRow="1">
                <a:tableStyleId>{5940675A-B579-460E-94D1-54222C63F5DA}</a:tableStyleId>
              </a:tblPr>
              <a:tblGrid>
                <a:gridCol w="1328038">
                  <a:extLst>
                    <a:ext uri="{9D8B030D-6E8A-4147-A177-3AD203B41FA5}">
                      <a16:colId xmlns:a16="http://schemas.microsoft.com/office/drawing/2014/main" val="213831141"/>
                    </a:ext>
                  </a:extLst>
                </a:gridCol>
                <a:gridCol w="1856319">
                  <a:extLst>
                    <a:ext uri="{9D8B030D-6E8A-4147-A177-3AD203B41FA5}">
                      <a16:colId xmlns:a16="http://schemas.microsoft.com/office/drawing/2014/main" val="2292924600"/>
                    </a:ext>
                  </a:extLst>
                </a:gridCol>
              </a:tblGrid>
              <a:tr h="303624">
                <a:tc>
                  <a:txBody>
                    <a:bodyPr/>
                    <a:lstStyle/>
                    <a:p>
                      <a:r>
                        <a:rPr lang="en-US" sz="1600" b="1" i="0" u="none" strike="noStrike" cap="none" baseline="0" dirty="0" smtClean="0">
                          <a:solidFill>
                            <a:schemeClr val="tx1"/>
                          </a:solidFill>
                          <a:latin typeface="Consolas" panose="020B0609020204030204" pitchFamily="49" charset="0"/>
                          <a:ea typeface="+mn-ea"/>
                          <a:cs typeface="+mn-cs"/>
                          <a:sym typeface="Arial"/>
                        </a:rPr>
                        <a:t>AuthorID</a:t>
                      </a:r>
                      <a:endParaRPr lang="en-US" sz="16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Consolas" panose="020B0609020204030204" pitchFamily="49" charset="0"/>
                          <a:ea typeface="+mn-ea"/>
                          <a:cs typeface="+mn-cs"/>
                          <a:sym typeface="Arial"/>
                        </a:rPr>
                        <a:t>I</a:t>
                      </a:r>
                      <a:r>
                        <a:rPr lang="en-US" sz="100" b="1" i="0" u="none" strike="noStrike" cap="none" baseline="0" dirty="0" smtClean="0">
                          <a:solidFill>
                            <a:schemeClr val="tx1"/>
                          </a:solidFill>
                          <a:latin typeface="Consolas" panose="020B0609020204030204" pitchFamily="49" charset="0"/>
                          <a:ea typeface="+mn-ea"/>
                          <a:cs typeface="+mn-cs"/>
                          <a:sym typeface="Arial"/>
                        </a:rPr>
                        <a:t> </a:t>
                      </a:r>
                      <a:r>
                        <a:rPr lang="en-US" sz="1600" b="1" i="0" u="none" strike="noStrike" cap="none" baseline="0" dirty="0" smtClean="0">
                          <a:solidFill>
                            <a:schemeClr val="tx1"/>
                          </a:solidFill>
                          <a:latin typeface="Consolas" panose="020B0609020204030204" pitchFamily="49" charset="0"/>
                          <a:ea typeface="+mn-ea"/>
                          <a:cs typeface="+mn-cs"/>
                          <a:sym typeface="Arial"/>
                        </a:rPr>
                        <a:t>S</a:t>
                      </a:r>
                      <a:r>
                        <a:rPr lang="en-US" sz="100" b="1" i="0" u="none" strike="noStrike" cap="none" baseline="0" dirty="0" smtClean="0">
                          <a:solidFill>
                            <a:schemeClr val="tx1"/>
                          </a:solidFill>
                          <a:latin typeface="Consolas" panose="020B0609020204030204" pitchFamily="49" charset="0"/>
                          <a:ea typeface="+mn-ea"/>
                          <a:cs typeface="+mn-cs"/>
                          <a:sym typeface="Arial"/>
                        </a:rPr>
                        <a:t> </a:t>
                      </a:r>
                      <a:r>
                        <a:rPr lang="en-US" sz="1600" b="1" i="0" u="none" strike="noStrike" cap="none" baseline="0" dirty="0" smtClean="0">
                          <a:solidFill>
                            <a:schemeClr val="tx1"/>
                          </a:solidFill>
                          <a:latin typeface="Consolas" panose="020B0609020204030204" pitchFamily="49" charset="0"/>
                          <a:ea typeface="+mn-ea"/>
                          <a:cs typeface="+mn-cs"/>
                          <a:sym typeface="Arial"/>
                        </a:rPr>
                        <a:t>B</a:t>
                      </a:r>
                      <a:r>
                        <a:rPr lang="en-US" sz="100" b="1" i="0" u="none" strike="noStrike" cap="none" baseline="0" dirty="0" smtClean="0">
                          <a:solidFill>
                            <a:schemeClr val="tx1"/>
                          </a:solidFill>
                          <a:latin typeface="Consolas" panose="020B0609020204030204" pitchFamily="49" charset="0"/>
                          <a:ea typeface="+mn-ea"/>
                          <a:cs typeface="+mn-cs"/>
                          <a:sym typeface="Arial"/>
                        </a:rPr>
                        <a:t> </a:t>
                      </a:r>
                      <a:r>
                        <a:rPr lang="en-US" sz="1600" b="1" i="0" u="none" strike="noStrike" cap="none" baseline="0" dirty="0" smtClean="0">
                          <a:solidFill>
                            <a:schemeClr val="tx1"/>
                          </a:solidFill>
                          <a:latin typeface="Consolas" panose="020B0609020204030204" pitchFamily="49" charset="0"/>
                          <a:ea typeface="+mn-ea"/>
                          <a:cs typeface="+mn-cs"/>
                          <a:sym typeface="Arial"/>
                        </a:rPr>
                        <a:t>N</a:t>
                      </a:r>
                      <a:endParaRPr lang="en-US" sz="1600" b="1" dirty="0" smtClean="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7493298"/>
                  </a:ext>
                </a:extLst>
              </a:tr>
              <a:tr h="303624">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0132575655</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6820864"/>
                  </a:ext>
                </a:extLst>
              </a:tr>
              <a:tr h="303624">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0133976890</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8639659"/>
                  </a:ext>
                </a:extLst>
              </a:tr>
              <a:tr h="303624">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0133406954</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3692731"/>
                  </a:ext>
                </a:extLst>
              </a:tr>
              <a:tr h="303624">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0134601548</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385018"/>
                  </a:ext>
                </a:extLst>
              </a:tr>
              <a:tr h="303624">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0134448235</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8571794"/>
                  </a:ext>
                </a:extLst>
              </a:tr>
              <a:tr h="303624">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0134444302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0902798"/>
                  </a:ext>
                </a:extLst>
              </a:tr>
              <a:tr h="303624">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0134289366</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3840294"/>
                  </a:ext>
                </a:extLst>
              </a:tr>
              <a:tr h="303624">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0133965260</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269546"/>
                  </a:ext>
                </a:extLst>
              </a:tr>
              <a:tr h="303624">
                <a:tc>
                  <a:txBody>
                    <a:bodyPr/>
                    <a:lstStyle/>
                    <a:p>
                      <a:r>
                        <a:rPr lang="en-US" sz="1600" dirty="0" smtClean="0">
                          <a:latin typeface="Consolas" panose="020B0609020204030204" pitchFamily="49" charset="0"/>
                        </a:rPr>
                        <a:t>2</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0134021363</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5210729"/>
                  </a:ext>
                </a:extLst>
              </a:tr>
              <a:tr h="303624">
                <a:tc>
                  <a:txBody>
                    <a:bodyPr/>
                    <a:lstStyle/>
                    <a:p>
                      <a:r>
                        <a:rPr lang="en-US" sz="1600" dirty="0" smtClean="0">
                          <a:latin typeface="Consolas" panose="020B0609020204030204" pitchFamily="49" charset="0"/>
                        </a:rPr>
                        <a:t>3</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0132151006</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2522006"/>
                  </a:ext>
                </a:extLst>
              </a:tr>
              <a:tr h="303624">
                <a:tc>
                  <a:txBody>
                    <a:bodyPr/>
                    <a:lstStyle/>
                    <a:p>
                      <a:r>
                        <a:rPr lang="en-US" sz="1600" dirty="0" smtClean="0">
                          <a:latin typeface="Consolas" panose="020B0609020204030204" pitchFamily="49" charset="0"/>
                        </a:rPr>
                        <a:t>3</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0133406954</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6807788"/>
                  </a:ext>
                </a:extLst>
              </a:tr>
              <a:tr h="303624">
                <a:tc>
                  <a:txBody>
                    <a:bodyPr/>
                    <a:lstStyle/>
                    <a:p>
                      <a:r>
                        <a:rPr lang="en-US" sz="1600" dirty="0" smtClean="0">
                          <a:latin typeface="Consolas" panose="020B0609020204030204" pitchFamily="49" charset="0"/>
                        </a:rPr>
                        <a:t>4</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0134289366</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2966566"/>
                  </a:ext>
                </a:extLst>
              </a:tr>
              <a:tr h="303624">
                <a:tc>
                  <a:txBody>
                    <a:bodyPr/>
                    <a:lstStyle/>
                    <a:p>
                      <a:r>
                        <a:rPr lang="en-US" sz="1600" dirty="0" smtClean="0">
                          <a:latin typeface="Consolas" panose="020B0609020204030204" pitchFamily="49" charset="0"/>
                        </a:rPr>
                        <a:t>5</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0134289366</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886397"/>
                  </a:ext>
                </a:extLst>
              </a:tr>
            </a:tbl>
          </a:graphicData>
        </a:graphic>
      </p:graphicFrame>
    </p:spTree>
    <p:extLst>
      <p:ext uri="{BB962C8B-B14F-4D97-AF65-F5344CB8AC3E}">
        <p14:creationId xmlns:p14="http://schemas.microsoft.com/office/powerpoint/2010/main" val="948482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22.9 </a:t>
            </a:r>
            <a:r>
              <a:rPr lang="en-US" dirty="0"/>
              <a:t>Entity-Relationship Diagram for the </a:t>
            </a:r>
            <a:r>
              <a:rPr lang="en-US" dirty="0">
                <a:latin typeface="Consolas" panose="020B0609020204030204" pitchFamily="49" charset="0"/>
              </a:rPr>
              <a:t>Books</a:t>
            </a:r>
            <a:r>
              <a:rPr lang="en-US" dirty="0"/>
              <a:t> Database</a:t>
            </a:r>
          </a:p>
        </p:txBody>
      </p:sp>
      <p:pic>
        <p:nvPicPr>
          <p:cNvPr id="4" name="Picture 3" descr="An entity relationship diagram has 3 tables. The authors table has fields for author I D, first name, and last name. The author I S B N table has fields for author I D and I S B N. The Titles table has fields for I S B N, title, edition number, and copyright. There is a 1 to infinity relationship between the author I D field of the authors table and the author I D field of the author I S B N table. There is an infinity to 1 relationship between the I S B N field of the author I S B N table and the I S B N field of the titles t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64" y="1628775"/>
            <a:ext cx="7943273" cy="1558636"/>
          </a:xfrm>
          <a:prstGeom prst="rect">
            <a:avLst/>
          </a:prstGeom>
        </p:spPr>
      </p:pic>
    </p:spTree>
    <p:extLst>
      <p:ext uri="{BB962C8B-B14F-4D97-AF65-F5344CB8AC3E}">
        <p14:creationId xmlns:p14="http://schemas.microsoft.com/office/powerpoint/2010/main" val="17717045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22.10 G</a:t>
            </a:r>
            <a:r>
              <a:rPr lang="en-US" sz="100" dirty="0" smtClean="0"/>
              <a:t> </a:t>
            </a:r>
            <a:r>
              <a:rPr lang="en-US" dirty="0" smtClean="0"/>
              <a:t>U</a:t>
            </a:r>
            <a:r>
              <a:rPr lang="en-US" sz="100" dirty="0" smtClean="0"/>
              <a:t> </a:t>
            </a:r>
            <a:r>
              <a:rPr lang="en-US" dirty="0" smtClean="0"/>
              <a:t>I </a:t>
            </a:r>
            <a:r>
              <a:rPr lang="en-US" dirty="0"/>
              <a:t>for the </a:t>
            </a:r>
            <a:r>
              <a:rPr lang="en-US" dirty="0">
                <a:latin typeface="Times New Roman" panose="02020603050405020304" pitchFamily="18" charset="0"/>
                <a:cs typeface="Times New Roman" panose="02020603050405020304" pitchFamily="18" charset="0"/>
              </a:rPr>
              <a:t>Display</a:t>
            </a:r>
            <a:r>
              <a:rPr lang="en-US" dirty="0"/>
              <a:t> Authors Table </a:t>
            </a:r>
            <a:r>
              <a:rPr lang="en-US" dirty="0" smtClean="0"/>
              <a:t>App</a:t>
            </a:r>
            <a:endParaRPr lang="en-US" dirty="0"/>
          </a:p>
        </p:txBody>
      </p:sp>
      <p:pic>
        <p:nvPicPr>
          <p:cNvPr id="4" name="Picture 3" descr="A display authors table dialog box. There are 5 records and 3 columns, that read author I D, first name, and last name. Below the dialog box name is a line of G U I controls for the binding navigator, as follows from left to right. Move first, move previous, current position, 1 of 5, move next, move last, add new, delete, and save data. In the data grid view of the authors table, the column names are listed. The last row of the table is blank, and there is a star next to the record. You can add a new record by typing in this row of the data grid vi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28775"/>
            <a:ext cx="7557025" cy="3281217"/>
          </a:xfrm>
          <a:prstGeom prst="rect">
            <a:avLst/>
          </a:prstGeom>
        </p:spPr>
      </p:pic>
    </p:spTree>
    <p:extLst>
      <p:ext uri="{BB962C8B-B14F-4D97-AF65-F5344CB8AC3E}">
        <p14:creationId xmlns:p14="http://schemas.microsoft.com/office/powerpoint/2010/main" val="1381333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a:t>
            </a:r>
            <a:r>
              <a:rPr lang="en-US" dirty="0"/>
              <a:t>22.11 </a:t>
            </a:r>
            <a:r>
              <a:rPr lang="en-US" dirty="0" smtClean="0"/>
              <a:t>Selecting A</a:t>
            </a:r>
            <a:r>
              <a:rPr lang="en-US" sz="100" dirty="0" smtClean="0"/>
              <a:t> </a:t>
            </a:r>
            <a:r>
              <a:rPr lang="en-US" dirty="0" smtClean="0"/>
              <a:t>D</a:t>
            </a:r>
            <a:r>
              <a:rPr lang="en-US" sz="100" dirty="0" smtClean="0"/>
              <a:t> </a:t>
            </a:r>
            <a:r>
              <a:rPr lang="en-US" dirty="0" smtClean="0"/>
              <a:t>O.NET </a:t>
            </a:r>
            <a:r>
              <a:rPr lang="en-US" dirty="0"/>
              <a:t>Entity Data Model in the Add New Item </a:t>
            </a:r>
            <a:r>
              <a:rPr lang="en-US" dirty="0" smtClean="0"/>
              <a:t>Dialog</a:t>
            </a:r>
            <a:endParaRPr lang="en-US" dirty="0"/>
          </a:p>
        </p:txBody>
      </p:sp>
      <p:pic>
        <p:nvPicPr>
          <p:cNvPr id="4" name="Picture 3" descr="A screenshot of the add new item dialog box. Data is selected under installed. In data a d o dot net entity data model is selected.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21" y="1628775"/>
            <a:ext cx="7221157" cy="3768016"/>
          </a:xfrm>
          <a:prstGeom prst="rect">
            <a:avLst/>
          </a:prstGeom>
        </p:spPr>
      </p:pic>
    </p:spTree>
    <p:extLst>
      <p:ext uri="{BB962C8B-B14F-4D97-AF65-F5344CB8AC3E}">
        <p14:creationId xmlns:p14="http://schemas.microsoft.com/office/powerpoint/2010/main" val="3748588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22.12 Entity </a:t>
            </a:r>
            <a:r>
              <a:rPr lang="en-US" dirty="0"/>
              <a:t>Data Model Wizard </a:t>
            </a:r>
            <a:r>
              <a:rPr lang="en-US" dirty="0" smtClean="0"/>
              <a:t>Dialog’s </a:t>
            </a:r>
            <a:r>
              <a:rPr lang="en-US" dirty="0"/>
              <a:t>Choose Model Contents </a:t>
            </a:r>
            <a:r>
              <a:rPr lang="en-US" dirty="0" smtClean="0"/>
              <a:t>Step</a:t>
            </a:r>
            <a:endParaRPr lang="en-US" dirty="0"/>
          </a:p>
        </p:txBody>
      </p:sp>
      <p:pic>
        <p:nvPicPr>
          <p:cNvPr id="4" name="Picture 3" descr="A screenshot of the entity data model wizard. Label, choose model contents. Label, what should the model contain? E f designer from database is selected.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262" y="1628775"/>
            <a:ext cx="6245475" cy="3891368"/>
          </a:xfrm>
          <a:prstGeom prst="rect">
            <a:avLst/>
          </a:prstGeom>
        </p:spPr>
      </p:pic>
    </p:spTree>
    <p:extLst>
      <p:ext uri="{BB962C8B-B14F-4D97-AF65-F5344CB8AC3E}">
        <p14:creationId xmlns:p14="http://schemas.microsoft.com/office/powerpoint/2010/main" val="19992757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fr-FR" dirty="0" smtClean="0"/>
              <a:t>Figure 22.13 Connection </a:t>
            </a:r>
            <a:r>
              <a:rPr lang="fr-FR" dirty="0"/>
              <a:t>Properties </a:t>
            </a:r>
            <a:r>
              <a:rPr lang="fr-FR" dirty="0" smtClean="0"/>
              <a:t>Dialog</a:t>
            </a:r>
            <a:endParaRPr lang="en-US" dirty="0"/>
          </a:p>
        </p:txBody>
      </p:sp>
      <p:pic>
        <p:nvPicPr>
          <p:cNvPr id="4" name="Picture 3" descr="The connection properties dialog box. The figure displays connection properties dialog box. There are two labels, data source and database file name, new or existing with buttons change and browse. The log on to the server selection has two options, use windows authentication and use s q l server authentication and the first option is sel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63" y="1628775"/>
            <a:ext cx="7943273" cy="4006273"/>
          </a:xfrm>
          <a:prstGeom prst="rect">
            <a:avLst/>
          </a:prstGeom>
        </p:spPr>
      </p:pic>
    </p:spTree>
    <p:extLst>
      <p:ext uri="{BB962C8B-B14F-4D97-AF65-F5344CB8AC3E}">
        <p14:creationId xmlns:p14="http://schemas.microsoft.com/office/powerpoint/2010/main" val="2463474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22.14 Choose </a:t>
            </a:r>
            <a:r>
              <a:rPr lang="en-US" dirty="0"/>
              <a:t>Your Data Connection Step After Selecting </a:t>
            </a:r>
            <a:r>
              <a:rPr lang="en-US" dirty="0" smtClean="0">
                <a:latin typeface="Consolas" panose="020B0609020204030204" pitchFamily="49" charset="0"/>
              </a:rPr>
              <a:t>Books.mdf</a:t>
            </a:r>
            <a:endParaRPr lang="en-US" dirty="0">
              <a:latin typeface="Consolas" panose="020B0609020204030204" pitchFamily="49" charset="0"/>
            </a:endParaRPr>
          </a:p>
        </p:txBody>
      </p:sp>
      <p:pic>
        <p:nvPicPr>
          <p:cNvPr id="4" name="Picture 3" descr="In the connection properties dialog box, books dot m d f is selected as a new connec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656" y="1614962"/>
            <a:ext cx="6564688" cy="4179264"/>
          </a:xfrm>
          <a:prstGeom prst="rect">
            <a:avLst/>
          </a:prstGeom>
        </p:spPr>
      </p:pic>
    </p:spTree>
    <p:extLst>
      <p:ext uri="{BB962C8B-B14F-4D97-AF65-F5344CB8AC3E}">
        <p14:creationId xmlns:p14="http://schemas.microsoft.com/office/powerpoint/2010/main" val="31157822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chemeClr val="tx2"/>
                </a:solidFill>
              </a:rPr>
              <a:t>Learning Objectives</a:t>
            </a:r>
            <a:endParaRPr lang="en-US" sz="2000" b="0" dirty="0">
              <a:solidFill>
                <a:schemeClr val="tx2"/>
              </a:solidFill>
            </a:endParaRPr>
          </a:p>
        </p:txBody>
      </p:sp>
      <p:sp>
        <p:nvSpPr>
          <p:cNvPr id="8" name="Text Placeholder 7"/>
          <p:cNvSpPr>
            <a:spLocks noGrp="1"/>
          </p:cNvSpPr>
          <p:nvPr>
            <p:ph idx="1"/>
          </p:nvPr>
        </p:nvSpPr>
        <p:spPr/>
        <p:txBody>
          <a:bodyPr/>
          <a:lstStyle/>
          <a:p>
            <a:pPr marL="255600" indent="-255600">
              <a:buSzPct val="100000"/>
            </a:pPr>
            <a:r>
              <a:rPr lang="en-US" sz="2000" dirty="0" smtClean="0">
                <a:latin typeface="+mn-lt"/>
              </a:rPr>
              <a:t>Learn </a:t>
            </a:r>
            <a:r>
              <a:rPr lang="en-US" sz="2000" dirty="0">
                <a:latin typeface="+mn-lt"/>
              </a:rPr>
              <a:t>about the </a:t>
            </a:r>
            <a:r>
              <a:rPr lang="en-US" sz="2000" dirty="0" smtClean="0">
                <a:latin typeface="+mn-lt"/>
              </a:rPr>
              <a:t>relational database </a:t>
            </a:r>
            <a:r>
              <a:rPr lang="en-US" sz="2000" dirty="0">
                <a:latin typeface="+mn-lt"/>
              </a:rPr>
              <a:t>model</a:t>
            </a:r>
            <a:r>
              <a:rPr lang="en-US" sz="2000" dirty="0" smtClean="0">
                <a:latin typeface="+mn-lt"/>
              </a:rPr>
              <a:t>.</a:t>
            </a:r>
          </a:p>
          <a:p>
            <a:pPr marL="255600" indent="-255600">
              <a:buSzPct val="100000"/>
            </a:pPr>
            <a:r>
              <a:rPr lang="en-US" sz="2000" dirty="0">
                <a:latin typeface="+mn-lt"/>
              </a:rPr>
              <a:t>Use an </a:t>
            </a:r>
            <a:r>
              <a:rPr lang="en-US" sz="2000" dirty="0" smtClean="0">
                <a:latin typeface="+mn-lt"/>
              </a:rPr>
              <a:t>A</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O.NET </a:t>
            </a:r>
            <a:r>
              <a:rPr lang="en-US" sz="2000" dirty="0">
                <a:latin typeface="+mn-lt"/>
              </a:rPr>
              <a:t>Entity </a:t>
            </a:r>
            <a:r>
              <a:rPr lang="en-US" sz="2000" dirty="0" smtClean="0">
                <a:latin typeface="+mn-lt"/>
              </a:rPr>
              <a:t>Data Model </a:t>
            </a:r>
            <a:r>
              <a:rPr lang="en-US" sz="2000" dirty="0">
                <a:latin typeface="+mn-lt"/>
              </a:rPr>
              <a:t>to create classes </a:t>
            </a:r>
            <a:r>
              <a:rPr lang="en-US" sz="2000" dirty="0" smtClean="0">
                <a:latin typeface="+mn-lt"/>
              </a:rPr>
              <a:t>for interacting </a:t>
            </a:r>
            <a:r>
              <a:rPr lang="en-US" sz="2000" dirty="0">
                <a:latin typeface="+mn-lt"/>
              </a:rPr>
              <a:t>with a </a:t>
            </a:r>
            <a:r>
              <a:rPr lang="en-US" sz="2000" dirty="0" smtClean="0">
                <a:latin typeface="+mn-lt"/>
              </a:rPr>
              <a:t>database via L</a:t>
            </a:r>
            <a:r>
              <a:rPr lang="en-US" sz="100" dirty="0" smtClean="0">
                <a:latin typeface="+mn-lt"/>
              </a:rPr>
              <a:t> </a:t>
            </a:r>
            <a:r>
              <a:rPr lang="en-US" sz="2000" dirty="0" smtClean="0">
                <a:latin typeface="+mn-lt"/>
              </a:rPr>
              <a:t>I</a:t>
            </a:r>
            <a:r>
              <a:rPr lang="en-US" sz="100" dirty="0" smtClean="0">
                <a:latin typeface="+mn-lt"/>
              </a:rPr>
              <a:t> </a:t>
            </a:r>
            <a:r>
              <a:rPr lang="en-US" sz="2000" dirty="0" smtClean="0">
                <a:latin typeface="+mn-lt"/>
              </a:rPr>
              <a:t>N</a:t>
            </a:r>
            <a:r>
              <a:rPr lang="en-US" sz="100" dirty="0" smtClean="0">
                <a:latin typeface="+mn-lt"/>
              </a:rPr>
              <a:t> </a:t>
            </a:r>
            <a:r>
              <a:rPr lang="en-US" sz="2000" dirty="0" smtClean="0">
                <a:latin typeface="+mn-lt"/>
              </a:rPr>
              <a:t>Q </a:t>
            </a:r>
            <a:r>
              <a:rPr lang="en-US" sz="2000" dirty="0">
                <a:latin typeface="+mn-lt"/>
              </a:rPr>
              <a:t>to Entities</a:t>
            </a:r>
            <a:r>
              <a:rPr lang="en-US" sz="2000" dirty="0" smtClean="0">
                <a:latin typeface="+mn-lt"/>
              </a:rPr>
              <a:t>.</a:t>
            </a:r>
          </a:p>
          <a:p>
            <a:pPr marL="255600" indent="-255600">
              <a:buSzPct val="100000"/>
            </a:pPr>
            <a:r>
              <a:rPr lang="en-US" sz="2000" dirty="0">
                <a:latin typeface="+mn-lt"/>
              </a:rPr>
              <a:t>Use </a:t>
            </a:r>
            <a:r>
              <a:rPr lang="en-US" sz="2000" dirty="0" smtClean="0">
                <a:latin typeface="+mn-lt"/>
              </a:rPr>
              <a:t>L</a:t>
            </a:r>
            <a:r>
              <a:rPr lang="en-US" sz="100" dirty="0" smtClean="0">
                <a:latin typeface="+mn-lt"/>
              </a:rPr>
              <a:t> </a:t>
            </a:r>
            <a:r>
              <a:rPr lang="en-US" sz="2000" dirty="0" smtClean="0">
                <a:latin typeface="+mn-lt"/>
              </a:rPr>
              <a:t>I</a:t>
            </a:r>
            <a:r>
              <a:rPr lang="en-US" sz="100" dirty="0" smtClean="0">
                <a:latin typeface="+mn-lt"/>
              </a:rPr>
              <a:t> </a:t>
            </a:r>
            <a:r>
              <a:rPr lang="en-US" sz="2000" dirty="0" smtClean="0">
                <a:latin typeface="+mn-lt"/>
              </a:rPr>
              <a:t>N</a:t>
            </a:r>
            <a:r>
              <a:rPr lang="en-US" sz="100" dirty="0" smtClean="0">
                <a:latin typeface="+mn-lt"/>
              </a:rPr>
              <a:t> </a:t>
            </a:r>
            <a:r>
              <a:rPr lang="en-US" sz="2000" dirty="0" smtClean="0">
                <a:latin typeface="+mn-lt"/>
              </a:rPr>
              <a:t>Q </a:t>
            </a:r>
            <a:r>
              <a:rPr lang="en-US" sz="2000" dirty="0">
                <a:latin typeface="+mn-lt"/>
              </a:rPr>
              <a:t>to retrieve </a:t>
            </a:r>
            <a:r>
              <a:rPr lang="en-US" sz="2000" dirty="0" smtClean="0">
                <a:latin typeface="+mn-lt"/>
              </a:rPr>
              <a:t>and manipulate </a:t>
            </a:r>
            <a:r>
              <a:rPr lang="en-US" sz="2000" dirty="0">
                <a:latin typeface="+mn-lt"/>
              </a:rPr>
              <a:t>data from </a:t>
            </a:r>
            <a:r>
              <a:rPr lang="en-US" sz="2000" dirty="0" smtClean="0">
                <a:latin typeface="+mn-lt"/>
              </a:rPr>
              <a:t>a database.</a:t>
            </a:r>
          </a:p>
          <a:p>
            <a:pPr marL="255600" indent="-255600">
              <a:buSzPct val="100000"/>
            </a:pPr>
            <a:r>
              <a:rPr lang="en-US" sz="2000" dirty="0">
                <a:latin typeface="+mn-lt"/>
              </a:rPr>
              <a:t>Add data sources to projects</a:t>
            </a:r>
            <a:r>
              <a:rPr lang="en-US" sz="2000" dirty="0" smtClean="0">
                <a:latin typeface="+mn-lt"/>
              </a:rPr>
              <a:t>.</a:t>
            </a:r>
          </a:p>
          <a:p>
            <a:pPr marL="255600" indent="-255600">
              <a:buSzPct val="100000"/>
            </a:pPr>
            <a:r>
              <a:rPr lang="en-US" sz="2000" dirty="0">
                <a:latin typeface="+mn-lt"/>
              </a:rPr>
              <a:t>Use the </a:t>
            </a:r>
            <a:r>
              <a:rPr lang="en-US" sz="2000" dirty="0" smtClean="0">
                <a:latin typeface="+mn-lt"/>
              </a:rPr>
              <a:t>I</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E’s drag-and-drop capabilities </a:t>
            </a:r>
            <a:r>
              <a:rPr lang="en-US" sz="2000" dirty="0">
                <a:latin typeface="+mn-lt"/>
              </a:rPr>
              <a:t>to </a:t>
            </a:r>
            <a:r>
              <a:rPr lang="en-US" sz="2000" dirty="0" smtClean="0">
                <a:latin typeface="+mn-lt"/>
              </a:rPr>
              <a:t>display database </a:t>
            </a:r>
            <a:r>
              <a:rPr lang="en-US" sz="2000" dirty="0">
                <a:latin typeface="+mn-lt"/>
              </a:rPr>
              <a:t>tables in apps</a:t>
            </a:r>
            <a:r>
              <a:rPr lang="en-US" sz="2000" dirty="0" smtClean="0">
                <a:latin typeface="+mn-lt"/>
              </a:rPr>
              <a:t>.</a:t>
            </a:r>
          </a:p>
          <a:p>
            <a:pPr marL="255600" indent="-255600">
              <a:buSzPct val="100000"/>
            </a:pPr>
            <a:r>
              <a:rPr lang="en-US" sz="2000" dirty="0">
                <a:latin typeface="+mn-lt"/>
              </a:rPr>
              <a:t>Use data binding to move data seamlessly between G</a:t>
            </a:r>
            <a:r>
              <a:rPr lang="en-US" sz="100" dirty="0">
                <a:latin typeface="+mn-lt"/>
              </a:rPr>
              <a:t> </a:t>
            </a:r>
            <a:r>
              <a:rPr lang="en-US" sz="2000" dirty="0">
                <a:latin typeface="+mn-lt"/>
              </a:rPr>
              <a:t>U</a:t>
            </a:r>
            <a:r>
              <a:rPr lang="en-US" sz="100" dirty="0">
                <a:latin typeface="+mn-lt"/>
              </a:rPr>
              <a:t> </a:t>
            </a:r>
            <a:r>
              <a:rPr lang="en-US" sz="2000" dirty="0">
                <a:latin typeface="+mn-lt"/>
              </a:rPr>
              <a:t>I controls and databases.</a:t>
            </a:r>
          </a:p>
          <a:p>
            <a:pPr marL="255600" indent="-255600">
              <a:buSzPct val="100000"/>
            </a:pPr>
            <a:r>
              <a:rPr lang="en-US" sz="2000" dirty="0">
                <a:latin typeface="+mn-lt"/>
              </a:rPr>
              <a:t>Create Master/Detail views that enable you to select are cord and display its details</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22.15 Choosing </a:t>
            </a:r>
            <a:r>
              <a:rPr lang="en-US" dirty="0"/>
              <a:t>the Entity Framework Version to Use in the </a:t>
            </a:r>
            <a:r>
              <a:rPr lang="en-US" dirty="0" smtClean="0"/>
              <a:t>Project</a:t>
            </a:r>
            <a:endParaRPr lang="en-US" dirty="0"/>
          </a:p>
        </p:txBody>
      </p:sp>
      <p:pic>
        <p:nvPicPr>
          <p:cNvPr id="4" name="Picture 3" descr="In entity data model wizard dialog box, entity framework 6 x is selected under the question, which version of entity framework do you want to us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262" y="1619322"/>
            <a:ext cx="6245475" cy="4194377"/>
          </a:xfrm>
          <a:prstGeom prst="rect">
            <a:avLst/>
          </a:prstGeom>
        </p:spPr>
      </p:pic>
    </p:spTree>
    <p:extLst>
      <p:ext uri="{BB962C8B-B14F-4D97-AF65-F5344CB8AC3E}">
        <p14:creationId xmlns:p14="http://schemas.microsoft.com/office/powerpoint/2010/main" val="2691472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066799"/>
          </a:xfrm>
        </p:spPr>
        <p:txBody>
          <a:bodyPr anchor="b"/>
          <a:lstStyle/>
          <a:p>
            <a:r>
              <a:rPr lang="en-US" sz="3200" dirty="0" smtClean="0"/>
              <a:t>Figure 22.16 Selecting </a:t>
            </a:r>
            <a:r>
              <a:rPr lang="en-US" sz="3200" dirty="0"/>
              <a:t>the </a:t>
            </a:r>
            <a:r>
              <a:rPr lang="en-US" sz="3200" dirty="0" smtClean="0"/>
              <a:t>Database’s </a:t>
            </a:r>
            <a:r>
              <a:rPr lang="en-US" sz="3200" dirty="0"/>
              <a:t>Tables to Include in the </a:t>
            </a:r>
            <a:r>
              <a:rPr lang="en-US" sz="3200" dirty="0" smtClean="0"/>
              <a:t>A</a:t>
            </a:r>
            <a:r>
              <a:rPr lang="en-US" sz="100" dirty="0" smtClean="0"/>
              <a:t> </a:t>
            </a:r>
            <a:r>
              <a:rPr lang="en-US" sz="3200" dirty="0" smtClean="0"/>
              <a:t>D</a:t>
            </a:r>
            <a:r>
              <a:rPr lang="en-US" sz="100" dirty="0" smtClean="0"/>
              <a:t> </a:t>
            </a:r>
            <a:r>
              <a:rPr lang="en-US" sz="3200" dirty="0" smtClean="0"/>
              <a:t>O.NET </a:t>
            </a:r>
            <a:r>
              <a:rPr lang="en-US" sz="3200" dirty="0"/>
              <a:t>Entity Data </a:t>
            </a:r>
            <a:r>
              <a:rPr lang="en-US" sz="3200" dirty="0" smtClean="0"/>
              <a:t>Model</a:t>
            </a:r>
            <a:endParaRPr lang="en-US" sz="3200" dirty="0"/>
          </a:p>
        </p:txBody>
      </p:sp>
      <p:pic>
        <p:nvPicPr>
          <p:cNvPr id="4" name="Picture 3" descr="The dialogue box displays how to select the database’s tables to include in the ado.net entity data model. The dialog box selecting the database table to include in the a d o, period, net entity data model asks the question, which database objects do you want to include in your model. The options ticked are, d b o under tables and author i s b n, authors, and titles under d b o. It also selected the options pluralize or singularize generated object names; and include foreign key columns in the model. The model namespace selected is book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666" y="1633946"/>
            <a:ext cx="6499066" cy="4025761"/>
          </a:xfrm>
          <a:prstGeom prst="rect">
            <a:avLst/>
          </a:prstGeom>
        </p:spPr>
      </p:pic>
    </p:spTree>
    <p:extLst>
      <p:ext uri="{BB962C8B-B14F-4D97-AF65-F5344CB8AC3E}">
        <p14:creationId xmlns:p14="http://schemas.microsoft.com/office/powerpoint/2010/main" val="7944440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a:t>
            </a:r>
            <a:r>
              <a:rPr lang="en-US" dirty="0"/>
              <a:t>22.17 </a:t>
            </a:r>
            <a:r>
              <a:rPr lang="en-US" dirty="0" smtClean="0"/>
              <a:t>Entity </a:t>
            </a:r>
            <a:r>
              <a:rPr lang="en-US" dirty="0"/>
              <a:t>Data Model Diagram for the Author and Title </a:t>
            </a:r>
            <a:r>
              <a:rPr lang="en-US" dirty="0" smtClean="0"/>
              <a:t>Entities</a:t>
            </a:r>
            <a:endParaRPr lang="en-US" dirty="0"/>
          </a:p>
        </p:txBody>
      </p:sp>
      <p:pic>
        <p:nvPicPr>
          <p:cNvPr id="3" name="Picture 2" descr="The dialog boxes displays the entity data model diagram. The dialog boxes display the entity data model diagram for the author and title entities. The author has two options, properties and navigation properties. The author i d, first name and last name come under properties and the titles come under navigation properties. The title has two options properties and navigation properties. The i s b n, title 1, edition number and copy right come under the properties. The authors come under the navigation properti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63" y="1628775"/>
            <a:ext cx="7943273" cy="2447636"/>
          </a:xfrm>
          <a:prstGeom prst="rect">
            <a:avLst/>
          </a:prstGeom>
        </p:spPr>
      </p:pic>
    </p:spTree>
    <p:extLst>
      <p:ext uri="{BB962C8B-B14F-4D97-AF65-F5344CB8AC3E}">
        <p14:creationId xmlns:p14="http://schemas.microsoft.com/office/powerpoint/2010/main" val="3427905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22.18 </a:t>
            </a:r>
            <a:r>
              <a:rPr lang="en-US" dirty="0"/>
              <a:t>Selecting and Installing the EntityFramework in the NuGet </a:t>
            </a:r>
            <a:r>
              <a:rPr lang="en-US" dirty="0" smtClean="0"/>
              <a:t>Tab</a:t>
            </a:r>
            <a:endParaRPr lang="en-US" dirty="0"/>
          </a:p>
        </p:txBody>
      </p:sp>
      <p:pic>
        <p:nvPicPr>
          <p:cNvPr id="4" name="Picture 3" descr="The screenshot displays how to install the entity framework in the n u get ta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28202"/>
            <a:ext cx="7557025" cy="3678275"/>
          </a:xfrm>
          <a:prstGeom prst="rect">
            <a:avLst/>
          </a:prstGeom>
        </p:spPr>
      </p:pic>
    </p:spTree>
    <p:extLst>
      <p:ext uri="{BB962C8B-B14F-4D97-AF65-F5344CB8AC3E}">
        <p14:creationId xmlns:p14="http://schemas.microsoft.com/office/powerpoint/2010/main" val="1995629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22.19 Selecting </a:t>
            </a:r>
            <a:r>
              <a:rPr lang="en-US" dirty="0"/>
              <a:t>the Entity Data Model Class </a:t>
            </a:r>
            <a:r>
              <a:rPr lang="en-US" dirty="0">
                <a:latin typeface="Consolas" panose="020B0609020204030204" pitchFamily="49" charset="0"/>
              </a:rPr>
              <a:t>Author</a:t>
            </a:r>
            <a:r>
              <a:rPr lang="en-US" dirty="0"/>
              <a:t> as the Data </a:t>
            </a:r>
            <a:r>
              <a:rPr lang="en-US" dirty="0" smtClean="0"/>
              <a:t>Source</a:t>
            </a:r>
            <a:endParaRPr lang="en-US" dirty="0"/>
          </a:p>
        </p:txBody>
      </p:sp>
      <p:pic>
        <p:nvPicPr>
          <p:cNvPr id="3" name="Picture 2" descr="The dialog box displays the data source configuration wizard. The option author is selected under books examples. The option hide system assemblies, is ticked. Button, add referenc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21" y="1615610"/>
            <a:ext cx="7221157" cy="4586695"/>
          </a:xfrm>
          <a:prstGeom prst="rect">
            <a:avLst/>
          </a:prstGeom>
        </p:spPr>
      </p:pic>
    </p:spTree>
    <p:extLst>
      <p:ext uri="{BB962C8B-B14F-4D97-AF65-F5344CB8AC3E}">
        <p14:creationId xmlns:p14="http://schemas.microsoft.com/office/powerpoint/2010/main" val="2134060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sz="3200" dirty="0" smtClean="0"/>
              <a:t>Figure 22.20 Data </a:t>
            </a:r>
            <a:r>
              <a:rPr lang="en-US" sz="3200" dirty="0"/>
              <a:t>Sources Window Showing the Expanded </a:t>
            </a:r>
            <a:r>
              <a:rPr lang="en-US" sz="3200" dirty="0">
                <a:latin typeface="Consolas" panose="020B0609020204030204" pitchFamily="49" charset="0"/>
              </a:rPr>
              <a:t>Author</a:t>
            </a:r>
            <a:r>
              <a:rPr lang="en-US" sz="3200" dirty="0"/>
              <a:t> Class as a Data </a:t>
            </a:r>
            <a:r>
              <a:rPr lang="en-US" sz="3200" dirty="0" smtClean="0"/>
              <a:t>Source</a:t>
            </a:r>
            <a:endParaRPr lang="en-US" sz="3200" dirty="0"/>
          </a:p>
        </p:txBody>
      </p:sp>
      <p:pic>
        <p:nvPicPr>
          <p:cNvPr id="4" name="Picture 3" descr="The data sources window shows the expanded author class as a data source. The nested labels under author are: author i d, first name and last nam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686" y="1643721"/>
            <a:ext cx="7864627" cy="2000450"/>
          </a:xfrm>
          <a:prstGeom prst="rect">
            <a:avLst/>
          </a:prstGeom>
        </p:spPr>
      </p:pic>
    </p:spTree>
    <p:extLst>
      <p:ext uri="{BB962C8B-B14F-4D97-AF65-F5344CB8AC3E}">
        <p14:creationId xmlns:p14="http://schemas.microsoft.com/office/powerpoint/2010/main" val="20619036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22.21 Component </a:t>
            </a:r>
            <a:r>
              <a:rPr lang="en-US" dirty="0"/>
              <a:t>Tray Holds Nonvisual Components in Design </a:t>
            </a:r>
            <a:r>
              <a:rPr lang="en-US" dirty="0" smtClean="0"/>
              <a:t>View</a:t>
            </a:r>
            <a:endParaRPr lang="en-US" dirty="0"/>
          </a:p>
        </p:txBody>
      </p:sp>
      <p:pic>
        <p:nvPicPr>
          <p:cNvPr id="3" name="Picture 2" descr="The display author window shows the component tray which nonvisual components in design view. It has the g u i controls and a data grid view.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87" y="1624702"/>
            <a:ext cx="7557025" cy="4010244"/>
          </a:xfrm>
          <a:prstGeom prst="rect">
            <a:avLst/>
          </a:prstGeom>
        </p:spPr>
      </p:pic>
    </p:spTree>
    <p:extLst>
      <p:ext uri="{BB962C8B-B14F-4D97-AF65-F5344CB8AC3E}">
        <p14:creationId xmlns:p14="http://schemas.microsoft.com/office/powerpoint/2010/main" val="38141752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22.22 Displaying Data from a Database Table in a </a:t>
            </a:r>
            <a:r>
              <a:rPr lang="en-US" dirty="0" smtClean="0">
                <a:latin typeface="Consolas" panose="020B0609020204030204" pitchFamily="49" charset="0"/>
              </a:rPr>
              <a:t>DataGridView</a:t>
            </a:r>
            <a:r>
              <a:rPr lang="en-US" dirty="0" smtClean="0"/>
              <a:t> </a:t>
            </a:r>
            <a:r>
              <a:rPr lang="en-US" sz="2000" b="0" dirty="0" smtClean="0"/>
              <a:t>(1 of 4)</a:t>
            </a:r>
            <a:endParaRPr lang="en-US" sz="2000" b="0" dirty="0"/>
          </a:p>
        </p:txBody>
      </p:sp>
      <p:pic>
        <p:nvPicPr>
          <p:cNvPr id="3" name="Picture 2" descr="The program code displays the data from a database table in the data grid view. Line 1: forward slash, forward slash, f i g period 22.22, colon, display authors table, period, c s. Line 2: forward slash, forward slash, displaying data from a database table in a data grid view, period. Line 3: using system, semicolon. Line 4: using system, period, data, period, entity, semicolon. Line 5: using system, period, data, period, entity, period, validation, semicolon. Line 6: using system, period, l i n q, semicolon. Line 7: using system, period, windows, period, forms, semicolon. Line 8: blank. Line 9: namespace display table. Line 10: left brace. Line 11, indented once: public partial class display authors table, colon, form. Line 12, indented once: left brace. Line 13, indented twice: forward slash, forward slash, constructor. Line 14, indented twice: public display authors table, left parenthesis, right parenthesis. Line 15, indented twice: left brace. Line 16, indented three times: initialize component, left parenthesis, right parenthesis, semicolon. Line 17, indented twice: right brace. Line 1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28132"/>
            <a:ext cx="7557025" cy="3675555"/>
          </a:xfrm>
          <a:prstGeom prst="rect">
            <a:avLst/>
          </a:prstGeom>
        </p:spPr>
      </p:pic>
    </p:spTree>
    <p:extLst>
      <p:ext uri="{BB962C8B-B14F-4D97-AF65-F5344CB8AC3E}">
        <p14:creationId xmlns:p14="http://schemas.microsoft.com/office/powerpoint/2010/main" val="2017453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22.22 Displaying Data from a Database Table in a </a:t>
            </a:r>
            <a:r>
              <a:rPr lang="en-US" dirty="0" smtClean="0">
                <a:latin typeface="Consolas" panose="020B0609020204030204" pitchFamily="49" charset="0"/>
              </a:rPr>
              <a:t>DataGridView</a:t>
            </a:r>
            <a:r>
              <a:rPr lang="en-US" dirty="0" smtClean="0"/>
              <a:t> </a:t>
            </a:r>
            <a:r>
              <a:rPr lang="en-US" sz="2000" b="0" dirty="0" smtClean="0"/>
              <a:t>(2 </a:t>
            </a:r>
            <a:r>
              <a:rPr lang="en-US" sz="2000" b="0" dirty="0"/>
              <a:t>of 4)</a:t>
            </a:r>
            <a:endParaRPr lang="en-US" dirty="0"/>
          </a:p>
        </p:txBody>
      </p:sp>
      <p:pic>
        <p:nvPicPr>
          <p:cNvPr id="5" name="Picture 4" descr="The program code displays the data from a database table in the data grid view. Line 19, indented twice: forward slash, forward slash, entity framework d b context. Line 20, indented twice: private books examples, period, books entities, d b context, =. Line 21, indented three times: new books examples, period, books entities, left parenthesis, right parenthesis, semicolon. Line 22: blank. Line 23, indented twice: forward slash, forward slash, load data from database into data grid view. Line 24, indented twice: private void display authors table, underscore, load, left parenthesis, object sender, comma, event a r g s, e, right parenthesis. Line 25, indented twice: left brace. Line 26, indented three times: forward slash, forward slash, load authors table ordered by last name, then first name. Line 27, indented three times: d b context, period, authors. Line 28, indented four times: period, order by, left parenthesis, author, =, right angled bracket, author, period, last name, right parenthesis. Line 29, indented four times: period, then by, left parenthesis, author, =, right angled bracket, author, period, first name, right parenthesis. Line 30, indented four times: period, load, left parenthesis, right parenthesis, semicolon. Line 31: blank. Line 32, indented three times: forward slash, forward slash, specify data source, for author binding source. Line 33, indented three times: author binding source, period, data source, =, d b context, period, authors, period, local, semicolon. Line 34,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29" y="1628775"/>
            <a:ext cx="8301182" cy="3983183"/>
          </a:xfrm>
          <a:prstGeom prst="rect">
            <a:avLst/>
          </a:prstGeom>
        </p:spPr>
      </p:pic>
    </p:spTree>
    <p:extLst>
      <p:ext uri="{BB962C8B-B14F-4D97-AF65-F5344CB8AC3E}">
        <p14:creationId xmlns:p14="http://schemas.microsoft.com/office/powerpoint/2010/main" val="1714492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60684"/>
            <a:ext cx="8229600" cy="1066799"/>
          </a:xfrm>
        </p:spPr>
        <p:txBody>
          <a:bodyPr anchor="b"/>
          <a:lstStyle/>
          <a:p>
            <a:r>
              <a:rPr lang="en-US" dirty="0" smtClean="0"/>
              <a:t>Figure 22.22 Displaying Data from a Database Table in a </a:t>
            </a:r>
            <a:r>
              <a:rPr lang="en-US" dirty="0" smtClean="0">
                <a:latin typeface="Consolas" panose="020B0609020204030204" pitchFamily="49" charset="0"/>
              </a:rPr>
              <a:t>DataGridView</a:t>
            </a:r>
            <a:r>
              <a:rPr lang="en-US" dirty="0" smtClean="0"/>
              <a:t> </a:t>
            </a:r>
            <a:r>
              <a:rPr lang="en-US" sz="2000" b="0" dirty="0" smtClean="0"/>
              <a:t>(3 of 4)</a:t>
            </a:r>
            <a:endParaRPr lang="en-US" sz="2000" b="0" dirty="0"/>
          </a:p>
        </p:txBody>
      </p:sp>
      <p:pic>
        <p:nvPicPr>
          <p:cNvPr id="3" name="Picture 2" descr="The program code displays the data from a database table in the data grid view. Line 35: blank. Line 36, indented twice: forward slash, forward slash, click event handler for the save button in the. Line 37, indented twice: forward slash, forward slash, binding navigator, saves the changes made to the data. Line 38, indented twice: private void author binding, navigator, save item, underscore, click, left parenthesis. Line 39, indented three times: object sender, comma, event a r g s, e, right parenthesis. Line 40, indented twice: left brace. Line 41, indented three times: validate, left parenthesis, right parenthesis, semicolon, forward slash, forward slash, validate the input fields. Line 42, indented three times: author binding source, period, end edit, left parenthesis, right parenthesis, semicolon, forward slash, forward slash, complete current edit, comma, if any. Line 43: blank. Line 44, indented three times: forward slash, forward slash, try to save changes. Line 45, indented three times: try. Line 46, indented three times: left brace. Line 47, indented four times: d b context, period, save changes, left parenthesis, right parenthesis, semicolon, forward slash, forward slash, write changes to database file. Line 48, indented three times: right brace. Line 49, indented three times: catch, left parenthesis, d b entity validation exception, right parenthesis. Line 50, indented three times: left brace. Line 51, indented four times: message box, period, show, left parenthesis, open quotes, first name, and last name, must contain values, close quotes, comma. Line 52, indented five times: entity validation exception, right parenthesis, semicolon. Line 53, indented three times: right brace. Line 54, indented twice: right brace. Line 55, indented once: right brace. Line 5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904" y="1599464"/>
            <a:ext cx="7078191" cy="4218025"/>
          </a:xfrm>
          <a:prstGeom prst="rect">
            <a:avLst/>
          </a:prstGeom>
        </p:spPr>
      </p:pic>
    </p:spTree>
    <p:extLst>
      <p:ext uri="{BB962C8B-B14F-4D97-AF65-F5344CB8AC3E}">
        <p14:creationId xmlns:p14="http://schemas.microsoft.com/office/powerpoint/2010/main" val="2180433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2)</a:t>
            </a:r>
            <a:endParaRPr lang="en-US" sz="2000" b="0" dirty="0"/>
          </a:p>
        </p:txBody>
      </p:sp>
      <p:sp>
        <p:nvSpPr>
          <p:cNvPr id="3" name="Text Placeholder 2"/>
          <p:cNvSpPr>
            <a:spLocks noGrp="1"/>
          </p:cNvSpPr>
          <p:nvPr>
            <p:ph type="body" idx="1"/>
          </p:nvPr>
        </p:nvSpPr>
        <p:spPr>
          <a:xfrm>
            <a:off x="489284" y="1504750"/>
            <a:ext cx="8229600" cy="4752474"/>
          </a:xfrm>
        </p:spPr>
        <p:txBody>
          <a:bodyPr/>
          <a:lstStyle/>
          <a:p>
            <a:pPr>
              <a:buNone/>
            </a:pPr>
            <a:r>
              <a:rPr lang="en-US" sz="2000" b="1" dirty="0">
                <a:solidFill>
                  <a:schemeClr val="tx2"/>
                </a:solidFill>
                <a:latin typeface="+mn-lt"/>
              </a:rPr>
              <a:t>22.1</a:t>
            </a:r>
            <a:r>
              <a:rPr lang="en-US" sz="2000" b="1" dirty="0">
                <a:latin typeface="+mn-lt"/>
              </a:rPr>
              <a:t> </a:t>
            </a:r>
            <a:r>
              <a:rPr lang="en-US" sz="2000" dirty="0">
                <a:latin typeface="+mn-lt"/>
              </a:rPr>
              <a:t>Introduction</a:t>
            </a:r>
          </a:p>
          <a:p>
            <a:pPr>
              <a:buNone/>
            </a:pPr>
            <a:r>
              <a:rPr lang="en-US" sz="2000" b="1" dirty="0">
                <a:solidFill>
                  <a:schemeClr val="tx2"/>
                </a:solidFill>
                <a:latin typeface="+mn-lt"/>
              </a:rPr>
              <a:t>22.2</a:t>
            </a:r>
            <a:r>
              <a:rPr lang="en-US" sz="2000" b="1" dirty="0">
                <a:latin typeface="+mn-lt"/>
              </a:rPr>
              <a:t> </a:t>
            </a:r>
            <a:r>
              <a:rPr lang="en-US" sz="2000" dirty="0">
                <a:latin typeface="+mn-lt"/>
              </a:rPr>
              <a:t>Relational Databases</a:t>
            </a:r>
          </a:p>
          <a:p>
            <a:pPr>
              <a:buNone/>
            </a:pPr>
            <a:r>
              <a:rPr lang="en-US" sz="2000" b="1" dirty="0">
                <a:solidFill>
                  <a:schemeClr val="tx2"/>
                </a:solidFill>
                <a:latin typeface="+mn-lt"/>
              </a:rPr>
              <a:t>22.3</a:t>
            </a:r>
            <a:r>
              <a:rPr lang="en-US" sz="2000" b="1" dirty="0">
                <a:latin typeface="+mn-lt"/>
              </a:rPr>
              <a:t> </a:t>
            </a:r>
            <a:r>
              <a:rPr lang="en-US" sz="2000" dirty="0">
                <a:latin typeface="+mn-lt"/>
              </a:rPr>
              <a:t>A Books Database</a:t>
            </a:r>
          </a:p>
          <a:p>
            <a:pPr>
              <a:buNone/>
            </a:pPr>
            <a:r>
              <a:rPr lang="en-US" sz="2000" b="1" dirty="0">
                <a:solidFill>
                  <a:schemeClr val="tx2"/>
                </a:solidFill>
                <a:latin typeface="+mn-lt"/>
              </a:rPr>
              <a:t>22.4</a:t>
            </a:r>
            <a:r>
              <a:rPr lang="en-US" sz="2000" b="1" dirty="0">
                <a:latin typeface="+mn-lt"/>
              </a:rPr>
              <a:t> </a:t>
            </a:r>
            <a:r>
              <a:rPr lang="en-US" sz="2000" dirty="0" smtClean="0">
                <a:latin typeface="+mn-lt"/>
              </a:rPr>
              <a:t>L</a:t>
            </a:r>
            <a:r>
              <a:rPr lang="en-US" sz="100" dirty="0" smtClean="0">
                <a:latin typeface="+mn-lt"/>
              </a:rPr>
              <a:t> </a:t>
            </a:r>
            <a:r>
              <a:rPr lang="en-US" sz="2000" dirty="0" smtClean="0">
                <a:latin typeface="+mn-lt"/>
              </a:rPr>
              <a:t>I</a:t>
            </a:r>
            <a:r>
              <a:rPr lang="en-US" sz="100" dirty="0" smtClean="0">
                <a:latin typeface="+mn-lt"/>
              </a:rPr>
              <a:t> </a:t>
            </a:r>
            <a:r>
              <a:rPr lang="en-US" sz="2000" dirty="0" smtClean="0">
                <a:latin typeface="+mn-lt"/>
              </a:rPr>
              <a:t>N</a:t>
            </a:r>
            <a:r>
              <a:rPr lang="en-US" sz="100" dirty="0" smtClean="0">
                <a:latin typeface="+mn-lt"/>
              </a:rPr>
              <a:t> </a:t>
            </a:r>
            <a:r>
              <a:rPr lang="en-US" sz="2000" dirty="0" smtClean="0">
                <a:latin typeface="+mn-lt"/>
              </a:rPr>
              <a:t>Q </a:t>
            </a:r>
            <a:r>
              <a:rPr lang="en-US" sz="2000" dirty="0">
                <a:latin typeface="+mn-lt"/>
              </a:rPr>
              <a:t>to Entities and the </a:t>
            </a:r>
            <a:r>
              <a:rPr lang="en-US" sz="2000" dirty="0" smtClean="0">
                <a:latin typeface="+mn-lt"/>
              </a:rPr>
              <a:t>A</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O.NET Entity </a:t>
            </a:r>
            <a:r>
              <a:rPr lang="en-US" sz="2000" dirty="0">
                <a:latin typeface="+mn-lt"/>
              </a:rPr>
              <a:t>Framework</a:t>
            </a:r>
            <a:endParaRPr lang="en-US" sz="2000" b="1" dirty="0">
              <a:solidFill>
                <a:schemeClr val="tx2"/>
              </a:solidFill>
              <a:latin typeface="+mn-lt"/>
            </a:endParaRPr>
          </a:p>
          <a:p>
            <a:pPr>
              <a:buNone/>
            </a:pPr>
            <a:r>
              <a:rPr lang="en-US" sz="2000" b="1" dirty="0">
                <a:solidFill>
                  <a:schemeClr val="tx2"/>
                </a:solidFill>
                <a:latin typeface="+mn-lt"/>
              </a:rPr>
              <a:t>22.5</a:t>
            </a:r>
            <a:r>
              <a:rPr lang="en-US" sz="2000" b="1" dirty="0">
                <a:latin typeface="+mn-lt"/>
              </a:rPr>
              <a:t> </a:t>
            </a:r>
            <a:r>
              <a:rPr lang="en-US" sz="2000" dirty="0">
                <a:latin typeface="+mn-lt"/>
              </a:rPr>
              <a:t>Querying a Database with </a:t>
            </a:r>
            <a:r>
              <a:rPr lang="en-US" sz="2000" dirty="0" smtClean="0">
                <a:latin typeface="+mn-lt"/>
              </a:rPr>
              <a:t>L</a:t>
            </a:r>
            <a:r>
              <a:rPr lang="en-US" sz="100" dirty="0" smtClean="0">
                <a:latin typeface="+mn-lt"/>
              </a:rPr>
              <a:t> </a:t>
            </a:r>
            <a:r>
              <a:rPr lang="en-US" sz="2000" dirty="0" smtClean="0">
                <a:latin typeface="+mn-lt"/>
              </a:rPr>
              <a:t>I</a:t>
            </a:r>
            <a:r>
              <a:rPr lang="en-US" sz="100" dirty="0" smtClean="0">
                <a:latin typeface="+mn-lt"/>
              </a:rPr>
              <a:t> </a:t>
            </a:r>
            <a:r>
              <a:rPr lang="en-US" sz="2000" dirty="0" smtClean="0">
                <a:latin typeface="+mn-lt"/>
              </a:rPr>
              <a:t>N</a:t>
            </a:r>
            <a:r>
              <a:rPr lang="en-US" sz="100" dirty="0" smtClean="0">
                <a:latin typeface="+mn-lt"/>
              </a:rPr>
              <a:t> </a:t>
            </a:r>
            <a:r>
              <a:rPr lang="en-US" sz="2000" dirty="0" smtClean="0">
                <a:latin typeface="+mn-lt"/>
              </a:rPr>
              <a:t>Q</a:t>
            </a:r>
          </a:p>
          <a:p>
            <a:pPr marL="487350" lvl="1" indent="0">
              <a:buNone/>
            </a:pPr>
            <a:r>
              <a:rPr lang="en-US" sz="2000" dirty="0" smtClean="0">
                <a:solidFill>
                  <a:schemeClr val="tx2"/>
                </a:solidFill>
                <a:latin typeface="+mn-lt"/>
              </a:rPr>
              <a:t>22.5.1</a:t>
            </a:r>
            <a:r>
              <a:rPr lang="en-US" sz="2000" dirty="0" smtClean="0">
                <a:latin typeface="+mn-lt"/>
              </a:rPr>
              <a:t> Creating the A</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O.NET Entity Data Model Class Library</a:t>
            </a:r>
            <a:endParaRPr lang="en-US" sz="2000" dirty="0">
              <a:latin typeface="+mn-lt"/>
            </a:endParaRPr>
          </a:p>
          <a:p>
            <a:pPr marL="487350" lvl="1" indent="0">
              <a:buNone/>
            </a:pPr>
            <a:r>
              <a:rPr lang="en-US" sz="2000" dirty="0" smtClean="0">
                <a:solidFill>
                  <a:schemeClr val="tx2"/>
                </a:solidFill>
                <a:latin typeface="+mn-lt"/>
              </a:rPr>
              <a:t>22.5.2 </a:t>
            </a:r>
            <a:r>
              <a:rPr lang="en-US" sz="2000" dirty="0" smtClean="0">
                <a:latin typeface="+mn-lt"/>
              </a:rPr>
              <a:t>Creating a Windows Forms Project and Configuring It to Use the Entity Data Model</a:t>
            </a:r>
          </a:p>
          <a:p>
            <a:pPr marL="487350" lvl="1" indent="0">
              <a:buNone/>
            </a:pPr>
            <a:r>
              <a:rPr lang="en-US" sz="2000" dirty="0" smtClean="0">
                <a:solidFill>
                  <a:schemeClr val="tx2"/>
                </a:solidFill>
                <a:latin typeface="+mn-lt"/>
              </a:rPr>
              <a:t>22.5.3 </a:t>
            </a:r>
            <a:r>
              <a:rPr lang="en-US" sz="2000" dirty="0" smtClean="0">
                <a:latin typeface="+mn-lt"/>
              </a:rPr>
              <a:t>Data Bindings Between Controls and the Entity Data Model</a:t>
            </a:r>
          </a:p>
          <a:p>
            <a:pPr>
              <a:buNone/>
            </a:pPr>
            <a:r>
              <a:rPr lang="en-US" sz="2000" b="1" dirty="0">
                <a:solidFill>
                  <a:schemeClr val="tx2"/>
                </a:solidFill>
              </a:rPr>
              <a:t>22.6 </a:t>
            </a:r>
            <a:r>
              <a:rPr lang="en-US" sz="2000" dirty="0"/>
              <a:t>Dynamically Binding Query Results</a:t>
            </a:r>
          </a:p>
          <a:p>
            <a:pPr marL="487350" lvl="1" indent="0">
              <a:buNone/>
            </a:pPr>
            <a:r>
              <a:rPr lang="en-US" sz="2000" dirty="0">
                <a:solidFill>
                  <a:schemeClr val="tx2"/>
                </a:solidFill>
              </a:rPr>
              <a:t>22.6.1 </a:t>
            </a:r>
            <a:r>
              <a:rPr lang="en-US" sz="2000" dirty="0"/>
              <a:t>Creating the </a:t>
            </a:r>
            <a:r>
              <a:rPr lang="en-US" sz="2000" b="1" dirty="0"/>
              <a:t>Display Query Results </a:t>
            </a:r>
            <a:r>
              <a:rPr lang="en-US" sz="2000" dirty="0"/>
              <a:t>G</a:t>
            </a:r>
            <a:r>
              <a:rPr lang="en-US" sz="100" dirty="0"/>
              <a:t> </a:t>
            </a:r>
            <a:r>
              <a:rPr lang="en-US" sz="2000" dirty="0"/>
              <a:t>U</a:t>
            </a:r>
            <a:r>
              <a:rPr lang="en-US" sz="100" dirty="0"/>
              <a:t> </a:t>
            </a:r>
            <a:r>
              <a:rPr lang="en-US" sz="2000" dirty="0"/>
              <a:t>I</a:t>
            </a:r>
            <a:endParaRPr lang="en-US" sz="2000" dirty="0">
              <a:latin typeface="+mn-lt"/>
            </a:endParaRPr>
          </a:p>
        </p:txBody>
      </p:sp>
    </p:spTree>
    <p:extLst>
      <p:ext uri="{BB962C8B-B14F-4D97-AF65-F5344CB8AC3E}">
        <p14:creationId xmlns:p14="http://schemas.microsoft.com/office/powerpoint/2010/main" val="3521970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22.22 Displaying Data from a Database Table in a </a:t>
            </a:r>
            <a:r>
              <a:rPr lang="en-US" dirty="0" smtClean="0">
                <a:latin typeface="Consolas" panose="020B0609020204030204" pitchFamily="49" charset="0"/>
              </a:rPr>
              <a:t>DataGridView</a:t>
            </a:r>
            <a:r>
              <a:rPr lang="en-US" dirty="0" smtClean="0"/>
              <a:t> </a:t>
            </a:r>
            <a:r>
              <a:rPr lang="en-US" sz="2000" b="0" dirty="0" smtClean="0"/>
              <a:t>(4 of 4)</a:t>
            </a:r>
            <a:endParaRPr lang="en-US" sz="2000" b="0" dirty="0"/>
          </a:p>
        </p:txBody>
      </p:sp>
      <p:pic>
        <p:nvPicPr>
          <p:cNvPr id="9" name="Picture 8" descr="A data sources dialog box has a list with the heading, books examples, and the subheading, author. The expanded author list reads as follows. Author I D, first name, last name, titles."/>
          <p:cNvPicPr>
            <a:picLocks noChangeAspect="1"/>
          </p:cNvPicPr>
          <p:nvPr/>
        </p:nvPicPr>
        <p:blipFill>
          <a:blip r:embed="rId2"/>
          <a:stretch>
            <a:fillRect/>
          </a:stretch>
        </p:blipFill>
        <p:spPr>
          <a:xfrm>
            <a:off x="733616" y="1628775"/>
            <a:ext cx="7676767" cy="3197691"/>
          </a:xfrm>
          <a:prstGeom prst="rect">
            <a:avLst/>
          </a:prstGeom>
        </p:spPr>
      </p:pic>
    </p:spTree>
    <p:extLst>
      <p:ext uri="{BB962C8B-B14F-4D97-AF65-F5344CB8AC3E}">
        <p14:creationId xmlns:p14="http://schemas.microsoft.com/office/powerpoint/2010/main" val="5723291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60987"/>
          </a:xfrm>
        </p:spPr>
        <p:txBody>
          <a:bodyPr anchor="ctr"/>
          <a:lstStyle/>
          <a:p>
            <a:r>
              <a:rPr lang="en-US" sz="2800" dirty="0" smtClean="0"/>
              <a:t>Figure 22.23 Results </a:t>
            </a:r>
            <a:r>
              <a:rPr lang="en-US" sz="2800" dirty="0"/>
              <a:t>of the Display Query Results </a:t>
            </a:r>
            <a:r>
              <a:rPr lang="en-US" sz="2800" dirty="0" smtClean="0"/>
              <a:t>App’s </a:t>
            </a:r>
            <a:r>
              <a:rPr lang="en-US" sz="2800" dirty="0"/>
              <a:t>All Titles Query, Which Shows the Contents of the </a:t>
            </a:r>
            <a:r>
              <a:rPr lang="en-US" sz="2800" dirty="0">
                <a:latin typeface="Consolas" panose="020B0609020204030204" pitchFamily="49" charset="0"/>
              </a:rPr>
              <a:t>Titles</a:t>
            </a:r>
            <a:r>
              <a:rPr lang="en-US" sz="2800" dirty="0"/>
              <a:t> Table Ordered by the Book </a:t>
            </a:r>
            <a:r>
              <a:rPr lang="en-US" sz="2800" dirty="0" smtClean="0"/>
              <a:t>Titles</a:t>
            </a:r>
            <a:endParaRPr lang="en-US" sz="2800" dirty="0"/>
          </a:p>
        </p:txBody>
      </p:sp>
      <p:pic>
        <p:nvPicPr>
          <p:cNvPr id="3" name="Picture 2" descr="The table displays the results of the display query results a p p’s all titles query. A table titled, results of the display query results a p p’s all titles query, which shows the contents of the titles table ordered by the book titles. The table has 11 rows and 4 columns. The columns have the following headings from left to right. I s b n, title 1, edition number, copyright. The row entries are as follows. Row 1: i s b n, 1 3 4 2 8 9 3 6 6; title 1, android 6 for programmers: an a p p, driven approach; edition number, 3; copyright, 2016. Row 2: i s b n, 1 3 4 4 4 4 3 0 2; title 1, android how to program; edition number, 3; copyright, 2016. Row 3: i s b n, 1 3 3 9 7 6 3 9 0; title 1, c how to program; edition number, 8; copyright, 2016. Row 4: i s b n, 1 3 4 4 4 8 2 3 5; title 1, c + +, how to program; edition number, 10; copyright, 2016. Row 5: i s b n, 1 3 2 1 5 1 0 0 6; title 1, internet, ampersand, world wide web how to program; edition number, 5; copyright, 2012. Row 6: i s b n, 1 3 3 9 6 5 2 6 0; title 1, i o s 8 for programmers: an a p p, driven approach with swift; edition number, 3; copyright, 2015. Row 7: i s b n, 1 3 3 8 0 7 8 0 0; title 1, java how to program; edition number, 10; copyright, 2015. Row 8: i s b n, 1 3 2 5 7 5 6 5 5; title 1, java how to program, late objects version; edition number, 10; copyright, 2015. Row 9: i s b n, 1 3 4 0 2 1 3 6 3; title 1, swift for programmers; edition number, 1; copyright, 2015. Row 10: i s b n, 1 3 3 4 0 6 9 5 4; title 1, visual basic 2012 how to program; edition number, 6; copyright, 2014. Row 11: i s b n, 1 3 4 6 0 1 5 4 8; title 1, visual c, + +, how to program; edition number, 6; copyright, 20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796297"/>
            <a:ext cx="7557025" cy="3597255"/>
          </a:xfrm>
          <a:prstGeom prst="rect">
            <a:avLst/>
          </a:prstGeom>
        </p:spPr>
      </p:pic>
    </p:spTree>
    <p:extLst>
      <p:ext uri="{BB962C8B-B14F-4D97-AF65-F5344CB8AC3E}">
        <p14:creationId xmlns:p14="http://schemas.microsoft.com/office/powerpoint/2010/main" val="35674853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smtClean="0"/>
              <a:t>Figure </a:t>
            </a:r>
            <a:r>
              <a:rPr lang="en-US" sz="3000" dirty="0"/>
              <a:t>22.24 </a:t>
            </a:r>
            <a:r>
              <a:rPr lang="en-US" sz="3000" dirty="0" smtClean="0"/>
              <a:t>Results </a:t>
            </a:r>
            <a:r>
              <a:rPr lang="en-US" sz="3000" dirty="0"/>
              <a:t>of the Display Query Results </a:t>
            </a:r>
            <a:r>
              <a:rPr lang="en-US" sz="3000" dirty="0" smtClean="0"/>
              <a:t>App’s </a:t>
            </a:r>
            <a:r>
              <a:rPr lang="en-US" sz="3000" dirty="0"/>
              <a:t>Titles with 2016 Copyright Query</a:t>
            </a:r>
          </a:p>
        </p:txBody>
      </p:sp>
      <p:pic>
        <p:nvPicPr>
          <p:cNvPr id="4" name="Picture 3" descr="A table titled, results of the display query results a p p’ s titles with 2016 copyright query. The table has 4 rows and 4 columns. The columns have the following headings from left to right. I s b n, title 1, edition number, copyright. The row entries are as follows. Row 1: i s b n, 1 3 4 2 8 9 3 6 6; title 1, android 6 for programmers: an a p p, driven approach; edition number, 3; copyright, 2016. Row 2: i s b n, 1 3 4 4 4 4 3 0 2; title 1, android how to program; edition number, 3; copyright, 2016. Row 3: i s b n, 1 3 3 9 7 6 8 9 0; title 1, c how to program; edition number, 8; copyright, 2016. Row 4: i s b n, 1 3 4 4 4 8 2 3 5; title 1, c, +, +, how to program; edition number, 10; copyright, 20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63" y="1621163"/>
            <a:ext cx="7943273" cy="2182091"/>
          </a:xfrm>
          <a:prstGeom prst="rect">
            <a:avLst/>
          </a:prstGeom>
        </p:spPr>
      </p:pic>
    </p:spTree>
    <p:extLst>
      <p:ext uri="{BB962C8B-B14F-4D97-AF65-F5344CB8AC3E}">
        <p14:creationId xmlns:p14="http://schemas.microsoft.com/office/powerpoint/2010/main" val="1304335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2800" dirty="0" smtClean="0"/>
              <a:t>Figure 22.25 Results </a:t>
            </a:r>
            <a:r>
              <a:rPr lang="en-US" sz="2800" dirty="0"/>
              <a:t>of the Display Query Results </a:t>
            </a:r>
            <a:r>
              <a:rPr lang="en-US" sz="2800" dirty="0" smtClean="0"/>
              <a:t>App’s </a:t>
            </a:r>
            <a:r>
              <a:rPr lang="en-US" sz="2800" dirty="0"/>
              <a:t>Titles Ending With </a:t>
            </a:r>
            <a:r>
              <a:rPr lang="en-US" sz="2800" dirty="0" smtClean="0"/>
              <a:t>“How </a:t>
            </a:r>
            <a:r>
              <a:rPr lang="en-US" sz="2800" dirty="0"/>
              <a:t>to </a:t>
            </a:r>
            <a:r>
              <a:rPr lang="en-US" sz="2800" dirty="0" smtClean="0"/>
              <a:t>Program” Query</a:t>
            </a:r>
            <a:endParaRPr lang="en-US" sz="2800" dirty="0"/>
          </a:p>
        </p:txBody>
      </p:sp>
      <p:pic>
        <p:nvPicPr>
          <p:cNvPr id="3" name="Picture 2" descr="A table titled, results of the display query results a p p’s titles ending with, open quotes, how to program, close quotes, query. The table has 7 rows and 4 columns. The columns have the following headings from left to right. I s b n, title 1, edition number, copyright. The row entries are as follows. Row 1: i s b n, 1 3 4 4 4 4 3 0 2; title 1, android how to program; edition number, 3; copyright, 2016. Row 2: i s b n, 1 3 3 9 7 6 3 9 0; title 1, c how to program; edition number, 8; copyright, 2016. Row 3: i s b n, 1 3 4 4 4 8 2 3 5; title 1, c, + +, how to program; edition number, 10; copyright, 2016. Row 4: i s b n, 1 3 2 1 5 1 0 0 6; title 1, internet, ampersand, world wide web how to program; edition number, 5; copyright, 2012. Row 5: i s b n, 1 3 3 8 0 7 8 0 0; title 1, java how to program; edition number, 10; copyright, 2015. Row 6: i s b n, 1 3 3 4 0 6 9 5 4; title 1, visual basic 2012 how to program; edition number, 6; copyright, 2014. Row 7: i s b n, 1 3 4 6 0 1 5 4 8; title 1, visual c t t how to program; edition number, 6; copyright, 20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87" y="1640979"/>
            <a:ext cx="7557025" cy="2656285"/>
          </a:xfrm>
          <a:prstGeom prst="rect">
            <a:avLst/>
          </a:prstGeom>
        </p:spPr>
      </p:pic>
    </p:spTree>
    <p:extLst>
      <p:ext uri="{BB962C8B-B14F-4D97-AF65-F5344CB8AC3E}">
        <p14:creationId xmlns:p14="http://schemas.microsoft.com/office/powerpoint/2010/main" val="35560714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22.26 Displaying the Result of a User-Selected Query in a </a:t>
            </a:r>
            <a:r>
              <a:rPr lang="en-US" sz="3200" dirty="0" smtClean="0">
                <a:latin typeface="Consolas" panose="020B0609020204030204" pitchFamily="49" charset="0"/>
              </a:rPr>
              <a:t>DataGridView</a:t>
            </a:r>
            <a:r>
              <a:rPr lang="en-US" sz="3200" dirty="0" smtClean="0"/>
              <a:t> </a:t>
            </a:r>
            <a:r>
              <a:rPr lang="en-US" sz="2000" b="0" dirty="0" smtClean="0"/>
              <a:t>(1 of 4)</a:t>
            </a:r>
            <a:endParaRPr lang="en-US" sz="2000" b="0" dirty="0"/>
          </a:p>
        </p:txBody>
      </p:sp>
      <p:pic>
        <p:nvPicPr>
          <p:cNvPr id="3" name="Picture 2" descr="The program code for the results of a user selected query in a data grid view. Line 1: forward slash, forward slash, f i g period 22.26, colon, title queries, period, c s. Line 2: forward slash, forward slash, displaying the result of a user, dash, selected query in a data grid view, period. Line 3: using system, semicolon. Line 4: using system, period, data, period, entity, semicolon. Line 5: using system, period, l i n q, semicolon. Line 6: using system, period, windows, period, forms, semicolon. Line 7: blank. Line 8: namespace display query result. Line 9: left brace. Line 10, indented once: public partial class title queries, colon, form. Line 11, indented once: left brace. Line 12, indented twice: public title queries, left parenthesis, right parenthesis. Line 13, indented twice: left brace. Line 14, indented three times: initialize component, left parenthesis, right parenthesis, semicolon. Line 15, indented twice: right brac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38884"/>
            <a:ext cx="7557025" cy="3263729"/>
          </a:xfrm>
          <a:prstGeom prst="rect">
            <a:avLst/>
          </a:prstGeom>
        </p:spPr>
      </p:pic>
    </p:spTree>
    <p:extLst>
      <p:ext uri="{BB962C8B-B14F-4D97-AF65-F5344CB8AC3E}">
        <p14:creationId xmlns:p14="http://schemas.microsoft.com/office/powerpoint/2010/main" val="22457744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22.26 Displaying the Result of a User-Selected Query in a </a:t>
            </a:r>
            <a:r>
              <a:rPr lang="en-US" sz="3200" dirty="0" smtClean="0">
                <a:latin typeface="Consolas" panose="020B0609020204030204" pitchFamily="49" charset="0"/>
              </a:rPr>
              <a:t>DataGridView</a:t>
            </a:r>
            <a:r>
              <a:rPr lang="en-US" sz="3200" dirty="0" smtClean="0"/>
              <a:t> </a:t>
            </a:r>
            <a:r>
              <a:rPr lang="en-US" sz="2000" b="0" dirty="0" smtClean="0"/>
              <a:t>(2 of 4)</a:t>
            </a:r>
            <a:endParaRPr lang="en-US" dirty="0"/>
          </a:p>
        </p:txBody>
      </p:sp>
      <p:pic>
        <p:nvPicPr>
          <p:cNvPr id="4" name="Picture 3" descr="The program code for the results of a user selected query in a data grid view. Line 17, indented twice: forward slash, forward slash, entity framework d b context. Line 18, indented twice: private books examples, period, books entities, d b context, =. Line 19, indented three times: new books examples, period, books entities, left parenthesis, right parenthesis, semicolon. Line 20: blank. Line 21, indented twice: forward slash, forward slash, load data from database into data grid view. Line 22, indented twice: private void title queries, underscore, load, left parenthesis, object sender, comma, event a r g s, e, right parenthesis. Line 23, indented twice: left brace. Line 24, indented three times: d b context, period, titles, period, load, left parenthesis, right parenthesis, semicolon, forward slash, forward slash, load titles table into memory. Line 25: blank. Line 26, indented three times: forward slash, forward slash, set the combo box to show the default query that. Line 27, indented three times: forward slash, forward slash, selects all books from the titles table. Line 28, indented three times: queries combo box, period, selected index, =, 0, semicolon. Line 29, indented twice: right brace. Line 3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580223"/>
            <a:ext cx="7557025" cy="2850368"/>
          </a:xfrm>
          <a:prstGeom prst="rect">
            <a:avLst/>
          </a:prstGeom>
        </p:spPr>
      </p:pic>
    </p:spTree>
    <p:extLst>
      <p:ext uri="{BB962C8B-B14F-4D97-AF65-F5344CB8AC3E}">
        <p14:creationId xmlns:p14="http://schemas.microsoft.com/office/powerpoint/2010/main" val="33134219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22.26 Displaying the Result of a User-Selected Query in a </a:t>
            </a:r>
            <a:r>
              <a:rPr lang="en-US" sz="3200" dirty="0" smtClean="0">
                <a:latin typeface="Consolas" panose="020B0609020204030204" pitchFamily="49" charset="0"/>
              </a:rPr>
              <a:t>DataGridView</a:t>
            </a:r>
            <a:r>
              <a:rPr lang="en-US" sz="3200" dirty="0" smtClean="0"/>
              <a:t> </a:t>
            </a:r>
            <a:r>
              <a:rPr lang="en-US" sz="2000" b="0" dirty="0" smtClean="0"/>
              <a:t>(3 of 4)</a:t>
            </a:r>
            <a:endParaRPr lang="en-US" sz="2000" b="0" dirty="0"/>
          </a:p>
        </p:txBody>
      </p:sp>
      <p:pic>
        <p:nvPicPr>
          <p:cNvPr id="3" name="Picture 2" descr="The program code for the results of a user selected query in a data grid view. Line 31, indented twice: forward slash, forward slash, loads data into title binding source, based on user, dash, selected query. Line 32, indented twice: private void queries combo box, underscore, selected index changed, left parenthesis. Line 33, indented three times: object sender, comma, event a r g s, e, right parenthesis. Line 34, indented twice: left brace. Line 35, indented three times: forward slash, forward slash, set the data displayed according to what is selected. Line 36, indented three times: switch, left parenthesis, queries combo box, period, selected index, right parenthesis. Line 37, indented three times: left brace. Line 38, indented four times: case 0, colon, forward slash, forward slash, all titles. Line 39, indented five times: forward slash, forward slash, use l i n q to order the books by title. Line 40, indented five times: title binding source, period, data source, =. Line 41, indented six times: d b context, period, titles, period, local, period, order by, left parenthesis, book, =, right angled bracket, book, period, title1, right parenthesis, semicolon. Line 42, indented five times: break, semicolon. Line 43, indented four times: case 1, colon, forward slash, forward slash, titles with 2016 copyright. Line 44, indented five times: forward slash, forward slash, use l i n q to get titles with 2016. Line 45, indented five times: forward slash, forward slash, copyright and sort them by title. Line 46, indented five times: title binding source, period, data source, =. Line 47, indented six times: d b context, period, titles, period, local. Line 48, indented seven times: period, where, left parenthesis, book, =, right angled bracket, book, period, copyright, = =, open quotes, 2016, close quotes, right parenthesis. Line 49, indented seven times: period, order by, left parenthesis, book, =, right angled bracket, book, period, title 1, right parenthesis, semicolon. Line 50, indented five times: break,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566880"/>
            <a:ext cx="7557025" cy="3887034"/>
          </a:xfrm>
          <a:prstGeom prst="rect">
            <a:avLst/>
          </a:prstGeom>
        </p:spPr>
      </p:pic>
    </p:spTree>
    <p:extLst>
      <p:ext uri="{BB962C8B-B14F-4D97-AF65-F5344CB8AC3E}">
        <p14:creationId xmlns:p14="http://schemas.microsoft.com/office/powerpoint/2010/main" val="4270553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22.26 Displaying the Result of a User-Selected Query in a </a:t>
            </a:r>
            <a:r>
              <a:rPr lang="en-US" sz="3200" dirty="0" smtClean="0">
                <a:latin typeface="Consolas" panose="020B0609020204030204" pitchFamily="49" charset="0"/>
              </a:rPr>
              <a:t>DataGridView</a:t>
            </a:r>
            <a:r>
              <a:rPr lang="en-US" sz="3200" dirty="0" smtClean="0"/>
              <a:t> </a:t>
            </a:r>
            <a:r>
              <a:rPr lang="en-US" sz="2000" b="0" dirty="0" smtClean="0"/>
              <a:t>(4 of 4)</a:t>
            </a:r>
            <a:endParaRPr lang="en-US" sz="2000" b="0" dirty="0"/>
          </a:p>
        </p:txBody>
      </p:sp>
      <p:pic>
        <p:nvPicPr>
          <p:cNvPr id="4" name="Picture 3" descr="The program code for the results of a user selected query in a data grid view. Line 51, indented four times: case 2, colon, forward slash, forward slash, titles ending with, open quotes, how to program, close quotes. Line 52, indented five times: forward slash, forward slash, use l i n q to get titles ending with. Line 53, indented five times: forward slash, forward slash, open quotes, how to program, close quotes, and sort them by title. Line 54, indented four times: title binding source, period, data source, =. Line 55, indented five times: d b context, period, titles, period, local. Line 56, indented five times: period, where, left parenthesis. Line 57, indented six times: book, =, right angled bracket, book, period, title 1, period, ends with, left parenthesis, open quotes, how to program, close quotes, right parenthesis, right parenthesis. Line 58, indented seven times: period, order by, left parenthesis, book, =, right angled bracket, book, period, title 1, right parenthesis, semicolon. Line 59, indented five times: break, semicolon. Line 60, indented three times: right brace. Line 61: blank. Line 62, indented three times: title binding source, period, move first, left parenthesis, right parenthesis, semicolon, forward slash, forward slash, move to first entry. Line 63, indented twice: right brace. Line 64, indented once: right brace. Line 6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599279"/>
            <a:ext cx="7557025" cy="3171068"/>
          </a:xfrm>
          <a:prstGeom prst="rect">
            <a:avLst/>
          </a:prstGeom>
        </p:spPr>
      </p:pic>
    </p:spTree>
    <p:extLst>
      <p:ext uri="{BB962C8B-B14F-4D97-AF65-F5344CB8AC3E}">
        <p14:creationId xmlns:p14="http://schemas.microsoft.com/office/powerpoint/2010/main" val="36760839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244719"/>
          </a:xfrm>
        </p:spPr>
        <p:txBody>
          <a:bodyPr anchor="ctr"/>
          <a:lstStyle/>
          <a:p>
            <a:r>
              <a:rPr lang="en-US" sz="3000" dirty="0" smtClean="0"/>
              <a:t>Figure 22.27 Joining </a:t>
            </a:r>
            <a:r>
              <a:rPr lang="en-US" sz="3000" dirty="0"/>
              <a:t>Tables with </a:t>
            </a:r>
            <a:r>
              <a:rPr lang="en-US" sz="3000" dirty="0" smtClean="0"/>
              <a:t>L</a:t>
            </a:r>
            <a:r>
              <a:rPr lang="en-US" sz="100" dirty="0" smtClean="0"/>
              <a:t> </a:t>
            </a:r>
            <a:r>
              <a:rPr lang="en-US" sz="3000" dirty="0" smtClean="0"/>
              <a:t>I</a:t>
            </a:r>
            <a:r>
              <a:rPr lang="en-US" sz="100" dirty="0" smtClean="0"/>
              <a:t> </a:t>
            </a:r>
            <a:r>
              <a:rPr lang="en-US" sz="3000" dirty="0" smtClean="0"/>
              <a:t>N</a:t>
            </a:r>
            <a:r>
              <a:rPr lang="en-US" sz="100" dirty="0" smtClean="0"/>
              <a:t> </a:t>
            </a:r>
            <a:r>
              <a:rPr lang="en-US" sz="3000" dirty="0" smtClean="0"/>
              <a:t>Q </a:t>
            </a:r>
            <a:r>
              <a:rPr lang="en-US" sz="3000" dirty="0"/>
              <a:t>App Showing the List of Authors and the </a:t>
            </a:r>
            <a:r>
              <a:rPr lang="en-US" sz="3000" dirty="0" smtClean="0"/>
              <a:t>I</a:t>
            </a:r>
            <a:r>
              <a:rPr lang="en-US" sz="100" dirty="0" smtClean="0"/>
              <a:t> </a:t>
            </a:r>
            <a:r>
              <a:rPr lang="en-US" sz="3000" dirty="0" smtClean="0"/>
              <a:t>S</a:t>
            </a:r>
            <a:r>
              <a:rPr lang="en-US" sz="100" dirty="0" smtClean="0"/>
              <a:t> </a:t>
            </a:r>
            <a:r>
              <a:rPr lang="en-US" sz="3000" dirty="0" smtClean="0"/>
              <a:t>B</a:t>
            </a:r>
            <a:r>
              <a:rPr lang="en-US" sz="100" dirty="0" smtClean="0"/>
              <a:t> </a:t>
            </a:r>
            <a:r>
              <a:rPr lang="en-US" sz="3000" dirty="0" smtClean="0"/>
              <a:t>N</a:t>
            </a:r>
            <a:r>
              <a:rPr lang="en-US" sz="100" dirty="0" smtClean="0"/>
              <a:t> </a:t>
            </a:r>
            <a:r>
              <a:rPr lang="en-US" sz="3000" dirty="0" smtClean="0"/>
              <a:t>s </a:t>
            </a:r>
            <a:r>
              <a:rPr lang="en-US" sz="3000" dirty="0"/>
              <a:t>of the Books </a:t>
            </a:r>
            <a:r>
              <a:rPr lang="en-US" sz="3000" dirty="0" smtClean="0"/>
              <a:t>They’ve Authored</a:t>
            </a:r>
            <a:endParaRPr lang="en-US" sz="3000" dirty="0"/>
          </a:p>
        </p:txBody>
      </p:sp>
      <p:sp>
        <p:nvSpPr>
          <p:cNvPr id="3" name="Text Placeholder 2"/>
          <p:cNvSpPr>
            <a:spLocks noGrp="1"/>
          </p:cNvSpPr>
          <p:nvPr>
            <p:ph type="body" idx="1"/>
          </p:nvPr>
        </p:nvSpPr>
        <p:spPr>
          <a:xfrm>
            <a:off x="457200" y="1600201"/>
            <a:ext cx="8229600" cy="485274"/>
          </a:xfrm>
        </p:spPr>
        <p:txBody>
          <a:bodyPr/>
          <a:lstStyle/>
          <a:p>
            <a:pPr marL="0" indent="0">
              <a:buNone/>
            </a:pPr>
            <a:r>
              <a:rPr lang="en-US" sz="2200" dirty="0">
                <a:latin typeface="+mn-lt"/>
              </a:rPr>
              <a:t>The </a:t>
            </a:r>
            <a:r>
              <a:rPr lang="en-US" sz="2200" dirty="0" smtClean="0">
                <a:latin typeface="+mn-lt"/>
              </a:rPr>
              <a:t>authors </a:t>
            </a:r>
            <a:r>
              <a:rPr lang="en-US" sz="2200" dirty="0">
                <a:latin typeface="+mn-lt"/>
              </a:rPr>
              <a:t>are </a:t>
            </a:r>
            <a:r>
              <a:rPr lang="en-US" sz="2200" dirty="0" smtClean="0">
                <a:latin typeface="+mn-lt"/>
              </a:rPr>
              <a:t>sorted </a:t>
            </a:r>
            <a:r>
              <a:rPr lang="en-US" sz="2200" dirty="0">
                <a:latin typeface="+mn-lt"/>
              </a:rPr>
              <a:t>by </a:t>
            </a:r>
            <a:r>
              <a:rPr lang="en-US" sz="2200" dirty="0" smtClean="0">
                <a:latin typeface="+mn-lt"/>
              </a:rPr>
              <a:t>last name</a:t>
            </a:r>
            <a:r>
              <a:rPr lang="en-US" sz="2200" dirty="0">
                <a:latin typeface="+mn-lt"/>
              </a:rPr>
              <a:t>, then </a:t>
            </a:r>
            <a:r>
              <a:rPr lang="en-US" sz="2200" dirty="0" smtClean="0">
                <a:latin typeface="+mn-lt"/>
              </a:rPr>
              <a:t>first name.</a:t>
            </a:r>
            <a:endParaRPr lang="en-US" sz="2200" dirty="0">
              <a:latin typeface="+mn-lt"/>
            </a:endParaRPr>
          </a:p>
        </p:txBody>
      </p:sp>
      <p:pic>
        <p:nvPicPr>
          <p:cNvPr id="4" name="Picture 3" descr="A table titled, joining tables with l i n q. The table has 26 rows and 1 columns. The columns have the following headings from left to right, authors and i s b ns. The row entries are as follows: row 1, authors and i s b ns: abbey; deitel; 1 3 2 1 5 1 0 0 6. Row 2, authors and i s b ns: abbey; deitel; 1 3 3 4 0 6 9 5 4. Row 3, authors and i s b ns: harvey; deitel; 1 3 2 1 5 1 0 0 6. Row 4, authors and i s b ns: harvey; deitel; 1 3 2 5 7 5 6 5 5. Row 5, authors and i s b ns: harvey; deitel; 1 3 3 4 0 6 9 5 4. Row 6, authors and i s b ns: harvey; deitel; 1 3 3 8 0 7 8 0 0. Row 7, authors and i s b ns: harvey; deitel; 1 3 3 9 6 5 2 6 0. Row 8, authors and i s b ns: harvey; deitel; 1 3 3 9 7 6 8 9 0. Row 9, authors and i s b ns: harvey; deitel; 1 3 4 0 2 1 3 6 3. Row 10, authors and i s b ns: harvey; deitel; 1 3 4 2 8 9 3 6 6. Row 11, authors and i s b ns: harvey; deitel; 1 3 4 4 4 4 3 0 2. Row 12, authors and i s b ns: harvey; deitel; 1 3 4 4 4 8 2 3 5. Row 13, authors and i s b ns: harvey; deitel; 1 3 4 6 0 1 5 4 8. Row 14, authors and i s b ns: paul; deitel; 1 3 2 1 5 1 0 0 6. Row 15, authors and i s b ns: paul; deitel; 1 3 2 5 7 5 6 5 5. Row 16, authors and i s b ns: paul; deitel; 1 3 3 4 0 6 9 5 4. Row 17, authors and i s b ns: paul; deitel; 1 3 3 8 0 7 8 0 0. Row 18, authors and i s b ns: paul; deitel; 1 3 3 9 6 5 2 6 0. Row 19, authors and i s b ns: paul; deitel; 1 3 3 9 7 6 8 9 0. Row 20, authors and i s b ns: paul; deitel; 1 3 4 0 2 1 3 6 3. Row 21, authors and i s b ns: paul; deitel; 1 3 4 2 8 9 3 6 6. Row 22, authors and i s b ns: paul; deitel; 1 3 4 4 4 4 3 0 2. Row 23, authors and i s b ns: paul; deitel; 1 3 4 4 4 8 2 3 5. Row 24, authors and i s b ns: paul; deitel; 1 3 4 6 0 1 5 4 8. Row 25, authors and i s b ns: sue; green; 1 3 4 2 8 9 3 6 6. Row 26, authors and i s b ns: john; purple; 1 3 4 2 8 9 3 6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88" y="2373026"/>
            <a:ext cx="7557025" cy="3625977"/>
          </a:xfrm>
          <a:prstGeom prst="rect">
            <a:avLst/>
          </a:prstGeom>
        </p:spPr>
      </p:pic>
    </p:spTree>
    <p:extLst>
      <p:ext uri="{BB962C8B-B14F-4D97-AF65-F5344CB8AC3E}">
        <p14:creationId xmlns:p14="http://schemas.microsoft.com/office/powerpoint/2010/main" val="32406669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229971"/>
          </a:xfrm>
        </p:spPr>
        <p:txBody>
          <a:bodyPr anchor="ctr"/>
          <a:lstStyle/>
          <a:p>
            <a:r>
              <a:rPr lang="en-US" sz="3000" dirty="0" smtClean="0"/>
              <a:t>Figure 22.28 Joining </a:t>
            </a:r>
            <a:r>
              <a:rPr lang="en-US" sz="3000" dirty="0"/>
              <a:t>Tables with </a:t>
            </a:r>
            <a:r>
              <a:rPr lang="en-US" sz="3000" dirty="0" smtClean="0"/>
              <a:t>L</a:t>
            </a:r>
            <a:r>
              <a:rPr lang="en-US" sz="100" dirty="0" smtClean="0"/>
              <a:t> </a:t>
            </a:r>
            <a:r>
              <a:rPr lang="en-US" sz="3000" dirty="0" smtClean="0"/>
              <a:t>I</a:t>
            </a:r>
            <a:r>
              <a:rPr lang="en-US" sz="100" dirty="0" smtClean="0"/>
              <a:t> </a:t>
            </a:r>
            <a:r>
              <a:rPr lang="en-US" sz="3000" dirty="0" smtClean="0"/>
              <a:t>N</a:t>
            </a:r>
            <a:r>
              <a:rPr lang="en-US" sz="100" dirty="0" smtClean="0"/>
              <a:t> </a:t>
            </a:r>
            <a:r>
              <a:rPr lang="en-US" sz="3000" dirty="0" smtClean="0"/>
              <a:t>Q </a:t>
            </a:r>
            <a:r>
              <a:rPr lang="en-US" sz="3000" dirty="0"/>
              <a:t>App Showing the List of Authors and the Titles of the </a:t>
            </a:r>
            <a:r>
              <a:rPr lang="en-US" sz="3000" dirty="0" smtClean="0"/>
              <a:t>Book’s They’ve Authored</a:t>
            </a:r>
            <a:endParaRPr lang="en-US" sz="3000" dirty="0"/>
          </a:p>
        </p:txBody>
      </p:sp>
      <p:sp>
        <p:nvSpPr>
          <p:cNvPr id="5" name="Text Placeholder 4"/>
          <p:cNvSpPr>
            <a:spLocks noGrp="1"/>
          </p:cNvSpPr>
          <p:nvPr>
            <p:ph type="body" idx="1"/>
          </p:nvPr>
        </p:nvSpPr>
        <p:spPr>
          <a:xfrm>
            <a:off x="457200" y="1600201"/>
            <a:ext cx="8229600" cy="806116"/>
          </a:xfrm>
        </p:spPr>
        <p:txBody>
          <a:bodyPr/>
          <a:lstStyle/>
          <a:p>
            <a:pPr marL="0" indent="0">
              <a:buNone/>
            </a:pPr>
            <a:r>
              <a:rPr lang="en-US" sz="2200" dirty="0">
                <a:latin typeface="+mn-lt"/>
              </a:rPr>
              <a:t>The Authors Are Sorted by Last Name, Then First Name, and the Titles for a Given Author Are Sorted </a:t>
            </a:r>
            <a:r>
              <a:rPr lang="en-US" sz="2200" dirty="0" smtClean="0">
                <a:latin typeface="+mn-lt"/>
              </a:rPr>
              <a:t>Alphabetically.</a:t>
            </a:r>
            <a:endParaRPr lang="en-US" sz="2200" dirty="0">
              <a:latin typeface="+mn-lt"/>
            </a:endParaRPr>
          </a:p>
        </p:txBody>
      </p:sp>
      <p:pic>
        <p:nvPicPr>
          <p:cNvPr id="3" name="Picture 2" descr="A table titled, joining tables with l i n q. The table has 26 rows and 1 columns. The columns have the following headings from left to right, authors and titles. The row entries are as follows: row 1, authors and titles: abbey; deitel; internet ampersand world wide web how to program. Row 2, authors and titles: abbey; deitel; visual basic 2012 how to program. Row 3, authors and titles: harvey; deitel; android 6 for programmers: an a p p, driven approach. Row 4, authors and titles: harvey; deitel; android how to program. Row 5, authors and titles: harvey; deitel; c how to program. Row 6, authors and titles: harvey; deitel; c, + +, how to program. Row 7, authors and titles: harvey; deitel; internet, ampersand, world wide web how to program. Row 8, authors and titles: harvey; deitel; i o s s for programmers: an a p p, driven approach with swift. Row 9, authors and titles: harvey; deitel; java how to program. Row 10, authors and titles: harvey; deitel; java how to program, late objects version. Row 11, authors and titles: harvey; deitel; swift for programmers. Row 12, authors and titles: harvey; deitel; visual basic 2012 how to program. Row 13, authors and titles: harvey; deitel; visual chash how to program. Row 14, authors and titles: paul; deitel; android 6 for programmers: an a p p, driven approach. Row 15, authors and titles: paul; deitel; android how to program. Row 16, authors and titles: paul; deitel; c how to program. Row 17, authors and titles: paul; deitel; c, + +, how to program. Row 18, authors and titles: paul; deitel; internet, ampersand, world wide web how to program. Row 19, authors and titles: paul; deitel; i o s s for programmers: an a p p, driven approach with swift. Row 20, authors and titles: paul; deitel; java how to program. Row 21, authors and titles: paul; deitel; java how to program, late objects version. Row 22, authors and titles: paul; deitel; swift for programmers. Row 23, authors and titles: paul; deitel; visual basic 2012 how to program. Row 24, authors and titles: paul; deitel; visual chash how to program. Row 25, authors and titles: sue; green; android 6 for programmers: an a p p, driven approach. Row 26, authors and titles: john; purple; android 6 for programmers: an a p p, driven approa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988" y="2693868"/>
            <a:ext cx="6870024" cy="3304268"/>
          </a:xfrm>
          <a:prstGeom prst="rect">
            <a:avLst/>
          </a:prstGeom>
        </p:spPr>
      </p:pic>
    </p:spTree>
    <p:extLst>
      <p:ext uri="{BB962C8B-B14F-4D97-AF65-F5344CB8AC3E}">
        <p14:creationId xmlns:p14="http://schemas.microsoft.com/office/powerpoint/2010/main" val="2357728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(2 of 2)</a:t>
            </a:r>
            <a:endParaRPr lang="en-US" sz="2000" b="0" dirty="0"/>
          </a:p>
        </p:txBody>
      </p:sp>
      <p:sp>
        <p:nvSpPr>
          <p:cNvPr id="3" name="Text Placeholder 2"/>
          <p:cNvSpPr>
            <a:spLocks noGrp="1"/>
          </p:cNvSpPr>
          <p:nvPr>
            <p:ph type="body" idx="1"/>
          </p:nvPr>
        </p:nvSpPr>
        <p:spPr/>
        <p:txBody>
          <a:bodyPr/>
          <a:lstStyle/>
          <a:p>
            <a:pPr marL="487350" lvl="1" indent="0">
              <a:buNone/>
            </a:pPr>
            <a:r>
              <a:rPr lang="en-US" sz="2000" dirty="0" smtClean="0">
                <a:solidFill>
                  <a:schemeClr val="tx2"/>
                </a:solidFill>
                <a:latin typeface="+mn-lt"/>
              </a:rPr>
              <a:t>22.6.2 </a:t>
            </a:r>
            <a:r>
              <a:rPr lang="en-US" sz="2000" dirty="0">
                <a:latin typeface="+mn-lt"/>
              </a:rPr>
              <a:t>Coding the </a:t>
            </a:r>
            <a:r>
              <a:rPr lang="en-US" sz="2000" b="1" dirty="0">
                <a:latin typeface="+mn-lt"/>
              </a:rPr>
              <a:t>Display Query </a:t>
            </a:r>
            <a:r>
              <a:rPr lang="en-US" sz="2000" b="1" dirty="0" smtClean="0">
                <a:latin typeface="+mn-lt"/>
              </a:rPr>
              <a:t>Results </a:t>
            </a:r>
            <a:r>
              <a:rPr lang="en-US" sz="2000" dirty="0" smtClean="0">
                <a:latin typeface="+mn-lt"/>
              </a:rPr>
              <a:t>App</a:t>
            </a:r>
            <a:endParaRPr lang="en-US" sz="2000" dirty="0">
              <a:latin typeface="+mn-lt"/>
            </a:endParaRPr>
          </a:p>
          <a:p>
            <a:pPr>
              <a:buNone/>
            </a:pPr>
            <a:r>
              <a:rPr lang="en-US" sz="2000" b="1" dirty="0">
                <a:solidFill>
                  <a:schemeClr val="tx2"/>
                </a:solidFill>
                <a:latin typeface="+mn-lt"/>
              </a:rPr>
              <a:t>22.7 </a:t>
            </a:r>
            <a:r>
              <a:rPr lang="en-US" sz="2000" dirty="0">
                <a:latin typeface="+mn-lt"/>
              </a:rPr>
              <a:t>Retrieving Data from Multiple </a:t>
            </a:r>
            <a:r>
              <a:rPr lang="en-US" sz="2000" dirty="0" smtClean="0">
                <a:latin typeface="+mn-lt"/>
              </a:rPr>
              <a:t>Tables with L</a:t>
            </a:r>
            <a:r>
              <a:rPr lang="en-US" sz="100" dirty="0" smtClean="0">
                <a:latin typeface="+mn-lt"/>
              </a:rPr>
              <a:t> </a:t>
            </a:r>
            <a:r>
              <a:rPr lang="en-US" sz="2000" dirty="0" smtClean="0">
                <a:latin typeface="+mn-lt"/>
              </a:rPr>
              <a:t>I</a:t>
            </a:r>
            <a:r>
              <a:rPr lang="en-US" sz="100" dirty="0" smtClean="0">
                <a:latin typeface="+mn-lt"/>
              </a:rPr>
              <a:t> </a:t>
            </a:r>
            <a:r>
              <a:rPr lang="en-US" sz="2000" dirty="0" smtClean="0">
                <a:latin typeface="+mn-lt"/>
              </a:rPr>
              <a:t>N</a:t>
            </a:r>
            <a:r>
              <a:rPr lang="en-US" sz="100" dirty="0" smtClean="0">
                <a:latin typeface="+mn-lt"/>
              </a:rPr>
              <a:t> </a:t>
            </a:r>
            <a:r>
              <a:rPr lang="en-US" sz="2000" dirty="0" smtClean="0">
                <a:latin typeface="+mn-lt"/>
              </a:rPr>
              <a:t>Q</a:t>
            </a:r>
            <a:endParaRPr lang="en-US" sz="2000" dirty="0">
              <a:latin typeface="+mn-lt"/>
            </a:endParaRPr>
          </a:p>
          <a:p>
            <a:pPr>
              <a:buNone/>
            </a:pPr>
            <a:r>
              <a:rPr lang="en-US" sz="2000" b="1" dirty="0">
                <a:solidFill>
                  <a:schemeClr val="tx2"/>
                </a:solidFill>
                <a:latin typeface="+mn-lt"/>
              </a:rPr>
              <a:t>22.8</a:t>
            </a:r>
            <a:r>
              <a:rPr lang="en-US" sz="2000" b="1" dirty="0">
                <a:latin typeface="+mn-lt"/>
              </a:rPr>
              <a:t> </a:t>
            </a:r>
            <a:r>
              <a:rPr lang="en-US" sz="2000" dirty="0">
                <a:latin typeface="+mn-lt"/>
              </a:rPr>
              <a:t>Creating a Master/Detail View </a:t>
            </a:r>
            <a:r>
              <a:rPr lang="en-US" sz="2000" dirty="0" smtClean="0">
                <a:latin typeface="+mn-lt"/>
              </a:rPr>
              <a:t>App</a:t>
            </a:r>
          </a:p>
          <a:p>
            <a:pPr marL="487350" lvl="1" indent="0">
              <a:buNone/>
              <a:tabLst>
                <a:tab pos="449263" algn="l"/>
              </a:tabLst>
            </a:pPr>
            <a:r>
              <a:rPr lang="en-US" sz="2000" dirty="0" smtClean="0">
                <a:solidFill>
                  <a:schemeClr val="tx2"/>
                </a:solidFill>
                <a:latin typeface="+mn-lt"/>
              </a:rPr>
              <a:t>22.8.1 </a:t>
            </a:r>
            <a:r>
              <a:rPr lang="en-US" sz="2000" dirty="0">
                <a:latin typeface="+mn-lt"/>
              </a:rPr>
              <a:t>Creating the Master/Detail </a:t>
            </a:r>
            <a:r>
              <a:rPr lang="en-US" sz="2000" dirty="0" smtClean="0">
                <a:latin typeface="+mn-lt"/>
              </a:rPr>
              <a:t>G</a:t>
            </a:r>
            <a:r>
              <a:rPr lang="en-US" sz="100" dirty="0" smtClean="0">
                <a:latin typeface="+mn-lt"/>
              </a:rPr>
              <a:t> </a:t>
            </a:r>
            <a:r>
              <a:rPr lang="en-US" sz="2000" dirty="0" smtClean="0">
                <a:latin typeface="+mn-lt"/>
              </a:rPr>
              <a:t>U</a:t>
            </a:r>
            <a:r>
              <a:rPr lang="en-US" sz="100" dirty="0" smtClean="0">
                <a:latin typeface="+mn-lt"/>
              </a:rPr>
              <a:t> </a:t>
            </a:r>
            <a:r>
              <a:rPr lang="en-US" sz="2000" dirty="0" smtClean="0">
                <a:latin typeface="+mn-lt"/>
              </a:rPr>
              <a:t>I</a:t>
            </a:r>
            <a:endParaRPr lang="en-US" sz="2000" dirty="0">
              <a:latin typeface="+mn-lt"/>
            </a:endParaRPr>
          </a:p>
          <a:p>
            <a:pPr marL="487350" lvl="1" indent="0">
              <a:buNone/>
            </a:pPr>
            <a:r>
              <a:rPr lang="en-US" sz="2000" dirty="0" smtClean="0">
                <a:solidFill>
                  <a:schemeClr val="tx2"/>
                </a:solidFill>
                <a:latin typeface="+mn-lt"/>
              </a:rPr>
              <a:t>22.8.2 </a:t>
            </a:r>
            <a:r>
              <a:rPr lang="en-US" sz="2000" dirty="0">
                <a:latin typeface="+mn-lt"/>
              </a:rPr>
              <a:t>Coding the Master/Detail App</a:t>
            </a:r>
          </a:p>
          <a:p>
            <a:pPr>
              <a:buNone/>
            </a:pPr>
            <a:r>
              <a:rPr lang="en-US" sz="2000" b="1" dirty="0">
                <a:solidFill>
                  <a:schemeClr val="tx2"/>
                </a:solidFill>
                <a:latin typeface="+mn-lt"/>
              </a:rPr>
              <a:t>22.9</a:t>
            </a:r>
            <a:r>
              <a:rPr lang="en-US" sz="2000" b="1" dirty="0">
                <a:latin typeface="+mn-lt"/>
              </a:rPr>
              <a:t> </a:t>
            </a:r>
            <a:r>
              <a:rPr lang="en-US" sz="2000" dirty="0">
                <a:latin typeface="+mn-lt"/>
              </a:rPr>
              <a:t>Address Book Case </a:t>
            </a:r>
            <a:r>
              <a:rPr lang="en-US" sz="2000" dirty="0" smtClean="0">
                <a:latin typeface="+mn-lt"/>
              </a:rPr>
              <a:t>Study</a:t>
            </a:r>
          </a:p>
          <a:p>
            <a:pPr marL="0" indent="0">
              <a:buNone/>
            </a:pPr>
            <a:r>
              <a:rPr lang="en-US" sz="2000" b="1" dirty="0">
                <a:solidFill>
                  <a:schemeClr val="tx2"/>
                </a:solidFill>
                <a:latin typeface="+mn-lt"/>
              </a:rPr>
              <a:t>22.10</a:t>
            </a:r>
            <a:r>
              <a:rPr lang="en-US" sz="2000" b="1" dirty="0">
                <a:latin typeface="+mn-lt"/>
              </a:rPr>
              <a:t> </a:t>
            </a:r>
            <a:r>
              <a:rPr lang="en-US" sz="2000" dirty="0">
                <a:latin typeface="+mn-lt"/>
              </a:rPr>
              <a:t>Tools and Web Resources</a:t>
            </a:r>
          </a:p>
          <a:p>
            <a:pPr marL="0" indent="0">
              <a:buNone/>
            </a:pPr>
            <a:r>
              <a:rPr lang="en-US" sz="2000" b="1" dirty="0">
                <a:solidFill>
                  <a:schemeClr val="tx2"/>
                </a:solidFill>
                <a:latin typeface="+mn-lt"/>
              </a:rPr>
              <a:t>22.11</a:t>
            </a:r>
            <a:r>
              <a:rPr lang="en-US" sz="2000" b="1" dirty="0">
                <a:latin typeface="+mn-lt"/>
              </a:rPr>
              <a:t> </a:t>
            </a:r>
            <a:r>
              <a:rPr lang="en-US" sz="2000" dirty="0" smtClean="0">
                <a:latin typeface="+mn-lt"/>
              </a:rPr>
              <a:t>Wrap-Up</a:t>
            </a:r>
            <a:endParaRPr lang="en-US" sz="2000" dirty="0">
              <a:latin typeface="+mn-lt"/>
            </a:endParaRPr>
          </a:p>
        </p:txBody>
      </p:sp>
    </p:spTree>
    <p:extLst>
      <p:ext uri="{BB962C8B-B14F-4D97-AF65-F5344CB8AC3E}">
        <p14:creationId xmlns:p14="http://schemas.microsoft.com/office/powerpoint/2010/main" val="41654164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Figure 22.29 Joining </a:t>
            </a:r>
            <a:r>
              <a:rPr lang="en-US" sz="3200" dirty="0"/>
              <a:t>Tables with </a:t>
            </a:r>
            <a:r>
              <a:rPr lang="en-US" sz="3200" dirty="0" smtClean="0"/>
              <a:t>L</a:t>
            </a:r>
            <a:r>
              <a:rPr lang="en-US" sz="100" dirty="0" smtClean="0"/>
              <a:t> </a:t>
            </a:r>
            <a:r>
              <a:rPr lang="en-US" sz="3200" dirty="0" smtClean="0"/>
              <a:t>I</a:t>
            </a:r>
            <a:r>
              <a:rPr lang="en-US" sz="100" dirty="0" smtClean="0"/>
              <a:t> </a:t>
            </a:r>
            <a:r>
              <a:rPr lang="en-US" sz="3200" dirty="0" smtClean="0"/>
              <a:t>N</a:t>
            </a:r>
            <a:r>
              <a:rPr lang="en-US" sz="100" dirty="0" smtClean="0"/>
              <a:t> </a:t>
            </a:r>
            <a:r>
              <a:rPr lang="en-US" sz="3200" dirty="0" smtClean="0"/>
              <a:t>Q </a:t>
            </a:r>
            <a:r>
              <a:rPr lang="en-US" sz="3200" dirty="0"/>
              <a:t>App Showing the List of Titles Grouped by </a:t>
            </a:r>
            <a:r>
              <a:rPr lang="en-US" sz="3200" dirty="0" smtClean="0"/>
              <a:t>Author</a:t>
            </a:r>
            <a:endParaRPr lang="en-US" sz="3200" dirty="0"/>
          </a:p>
        </p:txBody>
      </p:sp>
      <p:sp>
        <p:nvSpPr>
          <p:cNvPr id="3" name="Text Placeholder 2"/>
          <p:cNvSpPr>
            <a:spLocks noGrp="1"/>
          </p:cNvSpPr>
          <p:nvPr>
            <p:ph type="body" idx="1"/>
          </p:nvPr>
        </p:nvSpPr>
        <p:spPr>
          <a:xfrm>
            <a:off x="457200" y="1600201"/>
            <a:ext cx="8229600" cy="774032"/>
          </a:xfrm>
        </p:spPr>
        <p:txBody>
          <a:bodyPr/>
          <a:lstStyle/>
          <a:p>
            <a:pPr marL="0" indent="0">
              <a:buNone/>
            </a:pPr>
            <a:r>
              <a:rPr lang="en-US" sz="2200" dirty="0">
                <a:latin typeface="+mn-lt"/>
              </a:rPr>
              <a:t>The Authors Are Sorted by Last Name, Then First Name, and the Titles for a Given Author Are Sorted </a:t>
            </a:r>
            <a:r>
              <a:rPr lang="en-US" sz="2200" dirty="0" smtClean="0">
                <a:latin typeface="+mn-lt"/>
              </a:rPr>
              <a:t>Alphabetically.</a:t>
            </a:r>
            <a:endParaRPr lang="en-US" sz="2200" dirty="0">
              <a:latin typeface="+mn-lt"/>
            </a:endParaRPr>
          </a:p>
        </p:txBody>
      </p:sp>
      <p:pic>
        <p:nvPicPr>
          <p:cNvPr id="4" name="Picture 3" descr="The joining table with l i n q a p p shows the list of titles grouped by authors. Line 1: titles grouped by author, colon. Line 1, indented once: abbey deitel, colon. Line 2, indented twice: internet, ampersand, world wide web how to program. Line 3, indented twice: visual basic 2012 how to program. Line 4, indented once: harvey deitel. Line 5, indented twice: android 6 for programmers, colon, an a p p, dash, driven approach. Line 6, indented twice: android how to program. Line 7, indented twice: c how to program. Line 8, indented twice: c + +, how to program. Line 9, indented twice: internet, ampersand, world wide web how to program. Line 10, indented twice: i o s s for programmers, colon, an a p p, dash, driven approach with swift. Line 11, indented twice: java how to program. Line 12, indented twice: java how to program, comma, late objects version. Line 13, indented twice: swift for programmers. Line 14, indented twice: visual basic 2012 how to program. Line 15, indented twice: visual c, hash, how to program. Line 16, indented once: paul deitel. Line 17, indented twice: android 6 for programmers, colon, an a p p, dash, driven approach. Line 18, indented twice: android how to program. Line 19, indented twice: c how to program. Line 20, indented twice: c, + +, how to program. Line 21, indented twice: internet, ampersand, world wide web how to program. Line 22, indented twice: i o s s for programmers, colon, an a p p, dash, driven approach with swift. Line 23, indented twice: java how to program. Line 24, indented twice: java how to program, late objects version. Line 25, indented twice: swift for programmers. Line 26, indented twice: visual basic 2012 how to program. Line 27, indented twice: visual c, hash, how to program. Line 28, indented once: sue green. Line 29, indented twice: android 6 for programmers, colon, an a p p, dash, driven approach. Line 30, indented once: john purple. Line 31, indented twice: android 6 for programmers, colon, an a p p, dash, driven approa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262" y="2688272"/>
            <a:ext cx="6245476" cy="3616180"/>
          </a:xfrm>
          <a:prstGeom prst="rect">
            <a:avLst/>
          </a:prstGeom>
        </p:spPr>
      </p:pic>
    </p:spTree>
    <p:extLst>
      <p:ext uri="{BB962C8B-B14F-4D97-AF65-F5344CB8AC3E}">
        <p14:creationId xmlns:p14="http://schemas.microsoft.com/office/powerpoint/2010/main" val="22541002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22.30 Creating </a:t>
            </a:r>
            <a:r>
              <a:rPr lang="en-US" dirty="0"/>
              <a:t>the </a:t>
            </a:r>
            <a:r>
              <a:rPr lang="en-US" dirty="0">
                <a:latin typeface="Consolas" panose="020B0609020204030204" pitchFamily="49" charset="0"/>
              </a:rPr>
              <a:t>BooksEntities</a:t>
            </a:r>
            <a:r>
              <a:rPr lang="en-US" dirty="0"/>
              <a:t> for Querying the </a:t>
            </a:r>
            <a:r>
              <a:rPr lang="en-US" dirty="0">
                <a:latin typeface="Consolas" panose="020B0609020204030204" pitchFamily="49" charset="0"/>
              </a:rPr>
              <a:t>Books</a:t>
            </a:r>
            <a:r>
              <a:rPr lang="en-US" dirty="0"/>
              <a:t> </a:t>
            </a:r>
            <a:r>
              <a:rPr lang="en-US" dirty="0" smtClean="0"/>
              <a:t>Database</a:t>
            </a:r>
            <a:endParaRPr lang="en-US" dirty="0"/>
          </a:p>
        </p:txBody>
      </p:sp>
      <p:pic>
        <p:nvPicPr>
          <p:cNvPr id="3" name="Picture 2" descr="The program code for the books entities for querying the books database. Line 1: forward slash, forward slash, fig. 22.30, colon, joining table data, period, c s. Line 2: forward slash, forward slash, using l i n q to perform a join and aggregate data across tables, period. Line 3: using system, semicolon. Line 4: using system, period, l i n q, semicolon. Line 5: using system, period, windows, period, forms, semicolon. Line 6: blank. Line 7: namespace join queries. Line 8: left brace. Line 9, indented once: public partial class joining table data, colon, form. Line 10, indented once: left brace. Line 11, indented twice: public joining table data, left parenthesis, right parenthesis. Line 12, indented twice: left brace. Line 13, indented three times: initialize component, left parenthesis, right parenthesis, semicolon. Line 14, indented twice: right brace. Line 15: blank. Line 16, indented twice: private void joining table data, underscore, load, left parenthesis, object sender, comma, event a r g s, e, right parenthesis. Line 17, indented twice: left brace. Line 18, indented three times: forward slash, forward slash, entity framework d b context. Line 19, indented three times: v a r d b context, =, new books examples, period, books entities, left parenthesis, right parenthesis, semicolon. Line 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43623"/>
            <a:ext cx="7557025" cy="4184043"/>
          </a:xfrm>
          <a:prstGeom prst="rect">
            <a:avLst/>
          </a:prstGeom>
        </p:spPr>
      </p:pic>
    </p:spTree>
    <p:extLst>
      <p:ext uri="{BB962C8B-B14F-4D97-AF65-F5344CB8AC3E}">
        <p14:creationId xmlns:p14="http://schemas.microsoft.com/office/powerpoint/2010/main" val="41556453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22.31 Getting </a:t>
            </a:r>
            <a:r>
              <a:rPr lang="en-US" dirty="0"/>
              <a:t>a List of Authors and the </a:t>
            </a:r>
            <a:r>
              <a:rPr lang="en-US" dirty="0" smtClean="0"/>
              <a:t>I</a:t>
            </a:r>
            <a:r>
              <a:rPr lang="en-US" sz="100" dirty="0" smtClean="0"/>
              <a:t> </a:t>
            </a:r>
            <a:r>
              <a:rPr lang="en-US" dirty="0" smtClean="0"/>
              <a:t>S</a:t>
            </a:r>
            <a:r>
              <a:rPr lang="en-US" sz="100" dirty="0" smtClean="0"/>
              <a:t> </a:t>
            </a:r>
            <a:r>
              <a:rPr lang="en-US" dirty="0" smtClean="0"/>
              <a:t>B</a:t>
            </a:r>
            <a:r>
              <a:rPr lang="en-US" sz="100" dirty="0" smtClean="0"/>
              <a:t> </a:t>
            </a:r>
            <a:r>
              <a:rPr lang="en-US" dirty="0" smtClean="0"/>
              <a:t>N</a:t>
            </a:r>
            <a:r>
              <a:rPr lang="en-US" sz="100" dirty="0" smtClean="0"/>
              <a:t> </a:t>
            </a:r>
            <a:r>
              <a:rPr lang="en-US" dirty="0" smtClean="0"/>
              <a:t>s </a:t>
            </a:r>
            <a:r>
              <a:rPr lang="en-US" dirty="0"/>
              <a:t>of the Books </a:t>
            </a:r>
            <a:r>
              <a:rPr lang="en-US" dirty="0" smtClean="0"/>
              <a:t>They’ve Authored</a:t>
            </a:r>
            <a:endParaRPr lang="en-US" dirty="0"/>
          </a:p>
        </p:txBody>
      </p:sp>
      <p:pic>
        <p:nvPicPr>
          <p:cNvPr id="4" name="Picture 3" descr="The program code for list of authors and i s b ns of the books they have authored. Line 21, indented three times: forward slash, forward slash, get authors and i s b ns of each book they co, dash, authored. Line 22, indented three times: v a r authors and i s b n s, =. Line 23, indented four times: from author in d b context, period, authors. Line 24, indented four times: from book in author, period, titles. Line 25, indented four times: order by, author, period, last name, comma, author, period, first name. Line 26, indented four times: select new, left brace, author, period, first name, comma, author, period, last name, comma, book, period, i s b n, right brace, semicolon. Line 27: blank. Line 28, indented three times: output text box, period, append text, left parenthesis, open quotes, authors and i s b n s, colon, close quotes, right parenthesis, semicolon. Line 29: blank. Line 30, indented three times: forward slash, forward slash, display authors and i s b n s in tabular format. Line 31, indented three times: for each, left parenthesis, v a r element in authors and i s b n s, right parenthesis. Line 32, indented three times: left brace. Line 33, indented four times: output text box, period, append text, left parenthesis, dollar sign, open quotes, back slash, r, back slash, n, back slash, t, left brace, element, period, first name, comma, negative 10, right brace, close quotes, +. Line 34, indented five times: dollar sign, open quotes, left brace, element, period, last name, comma, negative 10, right brace, left brace, element, period, i s b n, comma, negative 10, right brace, close quotes, right parenthesis, semicolon. Line 35, indented three times: right brace. Line 3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28775"/>
            <a:ext cx="7557025" cy="3474132"/>
          </a:xfrm>
          <a:prstGeom prst="rect">
            <a:avLst/>
          </a:prstGeom>
        </p:spPr>
      </p:pic>
    </p:spTree>
    <p:extLst>
      <p:ext uri="{BB962C8B-B14F-4D97-AF65-F5344CB8AC3E}">
        <p14:creationId xmlns:p14="http://schemas.microsoft.com/office/powerpoint/2010/main" val="15633188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22.32 Getting </a:t>
            </a:r>
            <a:r>
              <a:rPr lang="en-US" dirty="0"/>
              <a:t>a List of Authors and the Titles of the Books </a:t>
            </a:r>
            <a:r>
              <a:rPr lang="en-US" dirty="0" smtClean="0"/>
              <a:t>They’ve Authored</a:t>
            </a:r>
            <a:endParaRPr lang="en-US" dirty="0"/>
          </a:p>
        </p:txBody>
      </p:sp>
      <p:pic>
        <p:nvPicPr>
          <p:cNvPr id="5" name="Picture 4" descr="The program code for the list of authors and the titles of the books they have authored. Line 37, indented three times: forward slash, forward slash, get authors and titles of each book they co, dash, authored. Line 38, indented three times: v a r authors and titles, =. Line 39, indented four times: from book in d b context, period, titles. Line 40, indented four times: from author in book, period, authors. Line 41, indented four times: order by, author, period, last name, comma, author, period, first name, comma, book, period, title 1. Line 42, indented four times: select new, left brace, author, period, first name, comma, author, period, last name, comma, book, period, title 1, right brace, semicolon. Line 43: blank. Line 44, indented three times: output text box, period, append text, left parenthesis, open quotes, back slash, r, back slash, n, back slash, r, back slash, n authors and titles, colon, close quotes, right parenthesis, semicolon. Line 45: blank. Line 46, indented three times: forward slash, forward slash, display authors and titles in tabular format. Line 47, indented three times: for each, left parenthesis, v a r element in authors and titles, right parenthesis. Line 48, indented three times: left brace. Line 49, indented four times: output text box, period, append text, left parenthesis, dollar sign, open quotes, back slash, r, back slash, n, back slash, t, left brace, element, period, first name, comma, negative 10, right brace, close quotes, +. Line 50, indented five times: dollar sign, open quotes, left brace, element, period, last name, comma, negative 10, right brace, left brace, element, period, title 1, right brace, close quotes, right parenthesis, semicolon. Line 51, indented three times: right brace. Line 5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2" y="1628775"/>
            <a:ext cx="7909275" cy="3557153"/>
          </a:xfrm>
          <a:prstGeom prst="rect">
            <a:avLst/>
          </a:prstGeom>
        </p:spPr>
      </p:pic>
    </p:spTree>
    <p:extLst>
      <p:ext uri="{BB962C8B-B14F-4D97-AF65-F5344CB8AC3E}">
        <p14:creationId xmlns:p14="http://schemas.microsoft.com/office/powerpoint/2010/main" val="12736500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22.33 Getting </a:t>
            </a:r>
            <a:r>
              <a:rPr lang="en-US" dirty="0"/>
              <a:t>a List of Titles Grouped by </a:t>
            </a:r>
            <a:r>
              <a:rPr lang="en-US" dirty="0" smtClean="0"/>
              <a:t>Authors </a:t>
            </a:r>
            <a:r>
              <a:rPr lang="en-US" sz="2000" b="0" dirty="0" smtClean="0"/>
              <a:t>(1 of 2)</a:t>
            </a:r>
            <a:endParaRPr lang="en-US" sz="2000" b="0" dirty="0"/>
          </a:p>
        </p:txBody>
      </p:sp>
      <p:pic>
        <p:nvPicPr>
          <p:cNvPr id="3" name="Picture 2" descr="The program code displays the list of titles grouped by authors. Line 53: forward slash, forward slash, get authors and titles of each book. Line 54: forward slash, forward slash, they co, dash, authored, semicolon, group by author. Line 55: v a r titles by author, =. Line 56, indented three times: from author in d b context, period, authors. Line 57, indented three times: order by, author, period, last name, comma, author, period, first name. Line 58, indented three times: select new, left brace, name, =, author, period, first name, +, open quotes, close quotes, + author, period, last name, comma. Line 59, indented four times: titles, =. Line 60, indented five times: from book in author, period, titles. Line 61, indented five times: order by, book, period, title 1. Line 62, indented five times: select book, period, title 1, right brace, semicolon. Line 63: blank. Line 64, indented three times: output text box, period, append text, left parenthesis, open quotes, back slash, r, back slash, n, back slash, r, back slash, n titles grouped by author, colon, close quotes, right parenthesis, semicolon. Line 6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33270"/>
            <a:ext cx="7557025" cy="2703970"/>
          </a:xfrm>
          <a:prstGeom prst="rect">
            <a:avLst/>
          </a:prstGeom>
        </p:spPr>
      </p:pic>
    </p:spTree>
    <p:extLst>
      <p:ext uri="{BB962C8B-B14F-4D97-AF65-F5344CB8AC3E}">
        <p14:creationId xmlns:p14="http://schemas.microsoft.com/office/powerpoint/2010/main" val="27753651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22.33 Getting </a:t>
            </a:r>
            <a:r>
              <a:rPr lang="en-US" dirty="0"/>
              <a:t>a List of Titles Grouped by </a:t>
            </a:r>
            <a:r>
              <a:rPr lang="en-US" dirty="0" smtClean="0"/>
              <a:t>Authors </a:t>
            </a:r>
            <a:r>
              <a:rPr lang="en-US" sz="2000" b="0" dirty="0" smtClean="0"/>
              <a:t>(2 of 2)</a:t>
            </a:r>
            <a:endParaRPr lang="en-US" sz="2000" b="0" dirty="0"/>
          </a:p>
        </p:txBody>
      </p:sp>
      <p:pic>
        <p:nvPicPr>
          <p:cNvPr id="4" name="Picture 3" descr="The program code displays the list of titles grouped by authors. Line 66, indented three times: forward slash, forward slash, display titles written by each author, comma, grouped by author. Line 67, indented three times: for each, left parenthesis, v a r author in titles by author, right parenthesis. Line 68, indented three times: left brace. Line 69, indented four times: forward slash, forward slash, display author, apostrophe, s name. Line 70, indented four times: output text box, period, append text, left parenthesis, dollar sign, open quotes, back slash, r, back slash, n, back slash, t, left brace, author, period, name, right brace, colon, close quotes, right parenthesis, semicolon. Line 71: blank. Line 72, indented four times: forward slash, forward slash, display titles written by that author. Line 73, indented four times: for each, left parenthesis, v a r title in author, period, titles, right parenthesis. Line 74, indented four times: left brace. Line 75, indented five times: output text box, period, append text, left parenthesis, dollar sign, open quotes, back slash, r, back slash, n, back slash, t, back slash, t, left brace, title, right brace, close quotes, right parenthesis, semicolon. Line 76, indented four times: right brace. Line 77, indented three times: right brace. Line 78, indented twice: right brace. Line 79, indented once: right brace. Line 8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25107"/>
            <a:ext cx="7557025" cy="3224932"/>
          </a:xfrm>
          <a:prstGeom prst="rect">
            <a:avLst/>
          </a:prstGeom>
        </p:spPr>
      </p:pic>
    </p:spTree>
    <p:extLst>
      <p:ext uri="{BB962C8B-B14F-4D97-AF65-F5344CB8AC3E}">
        <p14:creationId xmlns:p14="http://schemas.microsoft.com/office/powerpoint/2010/main" val="7152610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22.34 Master/Detail </a:t>
            </a:r>
            <a:r>
              <a:rPr lang="en-US" dirty="0"/>
              <a:t>App Displaying Books for an Author in the Data </a:t>
            </a:r>
            <a:r>
              <a:rPr lang="en-US" dirty="0" smtClean="0"/>
              <a:t>Source</a:t>
            </a:r>
            <a:endParaRPr lang="en-US" dirty="0"/>
          </a:p>
        </p:txBody>
      </p:sp>
      <p:pic>
        <p:nvPicPr>
          <p:cNvPr id="3" name="Picture 2" descr="A table titled, master, forward slash, detail app displaying books for an author in the data source. The table has 11 rows and 3 columns. The columns have the following headings from left to right, i s b n, title 1, edition number copyright. The row entries are as follows: row 1: i s b n, 1 3 2 1 5 1 0 0 6; title 1, internet, ampersand, world wide web how to program; edition number, 5; copyright 2012. Row 2: i s b n, 1 3 2 5 7 5 6 5 5; title 1, java how to program, late objects version; edition number, 10; copyright 2015. Row 3: i s b n, 1 3 3 4 0 6 9 5 4; title 1, visual basic 2012 how to program; edition number, 6; copyright 2014. Row 4: i s b n, 1 3 3 8 0 7 8 0 0; title 1, java how to program; edition number, 10; copyright 2015. Row 5: i s b n, 1 3 3 9 6 5 2 6 0; title 1, i o s 8 for programmers: an a p p, driven approach with swift; edition number, 3; copyright 2015. Row 6: i s b n, 1 3 3 9 7 6 8 9 0; title 1, c how to program; edition number, 8; copyright 2016. Row 7: i s b n, 1 3 4 0 2 1 3 6 3; title 1, swift for programmers; edition number, 1; copyright 2015. Row 8: i s b n, 1 3 4 2 8 9 3 6 6; title 1, android 6 for programmers: an a p p, driven approach; edition number, 3; copyright 2016. Row 9: i s b n, 1 3 4 4 4 4 3 0 2; title 1, android how to program; edition number, 3; copyright 2016. Row 10: i s b n, 1 3 4 4 4 8 2 3 5; title 1, c, + +, how to program; edition number, 10; copyright 2016. Row 11: i s b n, 1 3 4 6 0 1 5 4 8; title 1, visual c sharp how to program; edition number, 6; copyright 20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43523"/>
            <a:ext cx="7557025" cy="3376981"/>
          </a:xfrm>
          <a:prstGeom prst="rect">
            <a:avLst/>
          </a:prstGeom>
        </p:spPr>
      </p:pic>
    </p:spTree>
    <p:extLst>
      <p:ext uri="{BB962C8B-B14F-4D97-AF65-F5344CB8AC3E}">
        <p14:creationId xmlns:p14="http://schemas.microsoft.com/office/powerpoint/2010/main" val="26222726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22.35 Finished </a:t>
            </a:r>
            <a:r>
              <a:rPr lang="en-US" dirty="0"/>
              <a:t>Design of the Master/Detail </a:t>
            </a:r>
            <a:r>
              <a:rPr lang="en-US" dirty="0" smtClean="0"/>
              <a:t>App</a:t>
            </a:r>
            <a:endParaRPr lang="en-US" dirty="0"/>
          </a:p>
        </p:txBody>
      </p:sp>
      <p:pic>
        <p:nvPicPr>
          <p:cNvPr id="4" name="Picture 3" descr="The screenshot shows the finished design of the master detail app. It has 3 textboxes author i d, first name, last nam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988" y="1640870"/>
            <a:ext cx="6870023" cy="4157505"/>
          </a:xfrm>
          <a:prstGeom prst="rect">
            <a:avLst/>
          </a:prstGeom>
        </p:spPr>
      </p:pic>
    </p:spTree>
    <p:extLst>
      <p:ext uri="{BB962C8B-B14F-4D97-AF65-F5344CB8AC3E}">
        <p14:creationId xmlns:p14="http://schemas.microsoft.com/office/powerpoint/2010/main" val="8449000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22.36 </a:t>
            </a:r>
            <a:r>
              <a:rPr lang="en-US" dirty="0" smtClean="0">
                <a:latin typeface="Consolas" panose="020B0609020204030204" pitchFamily="49" charset="0"/>
              </a:rPr>
              <a:t>Details</a:t>
            </a:r>
            <a:r>
              <a:rPr lang="en-US" dirty="0" smtClean="0"/>
              <a:t> </a:t>
            </a:r>
            <a:r>
              <a:rPr lang="en-US" dirty="0"/>
              <a:t>Representation of an </a:t>
            </a:r>
            <a:r>
              <a:rPr lang="en-US" dirty="0" smtClean="0">
                <a:latin typeface="Consolas" panose="020B0609020204030204" pitchFamily="49" charset="0"/>
              </a:rPr>
              <a:t>Author</a:t>
            </a:r>
            <a:endParaRPr lang="en-US" dirty="0">
              <a:latin typeface="Consolas" panose="020B0609020204030204" pitchFamily="49" charset="0"/>
            </a:endParaRPr>
          </a:p>
        </p:txBody>
      </p:sp>
      <p:pic>
        <p:nvPicPr>
          <p:cNvPr id="5" name="Picture 4" descr="Line 1: author i d, colon. Line 2: first name, colon. Line 3: last name, 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63" y="1628775"/>
            <a:ext cx="7943273" cy="1223818"/>
          </a:xfrm>
          <a:prstGeom prst="rect">
            <a:avLst/>
          </a:prstGeom>
        </p:spPr>
      </p:pic>
    </p:spTree>
    <p:extLst>
      <p:ext uri="{BB962C8B-B14F-4D97-AF65-F5344CB8AC3E}">
        <p14:creationId xmlns:p14="http://schemas.microsoft.com/office/powerpoint/2010/main" val="3499488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22.37 Using a </a:t>
            </a:r>
            <a:r>
              <a:rPr lang="en-US" dirty="0" smtClean="0">
                <a:latin typeface="Consolas" panose="020B0609020204030204" pitchFamily="49" charset="0"/>
              </a:rPr>
              <a:t>DataGridView</a:t>
            </a:r>
            <a:r>
              <a:rPr lang="en-US" dirty="0" smtClean="0"/>
              <a:t> to Display Details Based on a Selection </a:t>
            </a:r>
            <a:r>
              <a:rPr lang="en-US" sz="2000" b="0" dirty="0" smtClean="0"/>
              <a:t>(1 of 2)</a:t>
            </a:r>
            <a:endParaRPr lang="en-US" sz="2000" b="0" dirty="0"/>
          </a:p>
        </p:txBody>
      </p:sp>
      <p:pic>
        <p:nvPicPr>
          <p:cNvPr id="3" name="Picture 2" descr="The program code for the data grid view details based on a selection. Line 1: forward slash, forward slash, f i g period 22.37, colon, details, period, c s. Line 2: forward slash, forward slash, using a data grid view, to display details based on a selection period. Line 3: using system, semicolon. Line 4: using system, period, data, period, entity, semicolon. Line 5: using system, period, l i n q, semicolon. Line 6: using system, period, windows, period, forms, semicolon. Line 7: blank. Line 8: namespace master detail. Line 9: left brace. Line 10, indented once: public partial class details, colon, form. Line 11, indented once: left brace. Line 12, indented twice: public details, left parenthesis, right parenthesis. Line 13, indented twice: left brace. Line 14, indented three times: initialize component, left parenthesis, right parenthesis, semicolon. Line 15, indented twice: right brace. Line 16: blank. Line 17, indented twice: forward slash, forward slash, entity framework d b context. Line 18, indented twice: books examples, period, books entities, d b context, =. Line 19, indented three times: new books examples, period, books entities, lef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19369"/>
            <a:ext cx="7557025" cy="3966543"/>
          </a:xfrm>
          <a:prstGeom prst="rect">
            <a:avLst/>
          </a:prstGeom>
        </p:spPr>
      </p:pic>
    </p:spTree>
    <p:extLst>
      <p:ext uri="{BB962C8B-B14F-4D97-AF65-F5344CB8AC3E}">
        <p14:creationId xmlns:p14="http://schemas.microsoft.com/office/powerpoint/2010/main" val="3944707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22.1 </a:t>
            </a:r>
            <a:r>
              <a:rPr lang="en-US" dirty="0" smtClean="0">
                <a:latin typeface="Consolas" panose="020B0609020204030204" pitchFamily="49" charset="0"/>
              </a:rPr>
              <a:t>Employees</a:t>
            </a:r>
            <a:r>
              <a:rPr lang="en-US" dirty="0" smtClean="0"/>
              <a:t> </a:t>
            </a:r>
            <a:r>
              <a:rPr lang="en-US" dirty="0"/>
              <a:t>Table Sample </a:t>
            </a:r>
            <a:r>
              <a:rPr lang="en-US" dirty="0" smtClean="0"/>
              <a:t>Data</a:t>
            </a:r>
            <a:endParaRPr lang="en-US" dirty="0"/>
          </a:p>
        </p:txBody>
      </p:sp>
      <p:pic>
        <p:nvPicPr>
          <p:cNvPr id="4" name="Picture 3" descr="The table displays employee sample data. A table titled, employees table sample data. The table has 6 rows and 5 columns. The columns have the following headings from left to right. Number, name, department, salary, location. The row entries are as follows. Row 1: number, 23603; name, jones; department, 413; salary, 1100; location, new jersey. Row 2: number, 24568; name, kerwin; department, 413; salary, 2000; location, new jersey. Row 3: number, 34589; name, larson; department, 642; salary, 1800; location, los angeles. Row 4: number, 35761; name, myers; department, 611; salary, 1400; location, orlando. Row 5: number, 47132; name, neumann; department, 413; salary, 9000; location, new jersey. Row 6: number, 78321; name, stephens; department, 611; salary, 8500; location, orland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21" y="1628775"/>
            <a:ext cx="7221157" cy="2581984"/>
          </a:xfrm>
          <a:prstGeom prst="rect">
            <a:avLst/>
          </a:prstGeom>
        </p:spPr>
      </p:pic>
    </p:spTree>
    <p:extLst>
      <p:ext uri="{BB962C8B-B14F-4D97-AF65-F5344CB8AC3E}">
        <p14:creationId xmlns:p14="http://schemas.microsoft.com/office/powerpoint/2010/main" val="17427332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22.37 Using a </a:t>
            </a:r>
            <a:r>
              <a:rPr lang="en-US" dirty="0">
                <a:latin typeface="Consolas" panose="020B0609020204030204" pitchFamily="49" charset="0"/>
              </a:rPr>
              <a:t>DataGridView</a:t>
            </a:r>
            <a:r>
              <a:rPr lang="en-US" dirty="0"/>
              <a:t> to Display Details Based on a Selection </a:t>
            </a:r>
            <a:r>
              <a:rPr lang="en-US" sz="2000" b="0" dirty="0" smtClean="0"/>
              <a:t>(2 </a:t>
            </a:r>
            <a:r>
              <a:rPr lang="en-US" sz="2000" b="0" dirty="0"/>
              <a:t>of 2)</a:t>
            </a:r>
            <a:endParaRPr lang="en-US" dirty="0"/>
          </a:p>
        </p:txBody>
      </p:sp>
      <p:pic>
        <p:nvPicPr>
          <p:cNvPr id="4" name="Picture 3" descr="The program code for the data grid view details based on a selection. Line 20: blank. Line 21, indented twice: forward slash, forward slash, initialize data sources when the form is loaded. Line 22, indented twice: private void details, underscore, load, left parenthesis, object sender, comma, event a r g s, e, right parenthesis. Line 23, indented twice: left brace. Line 24, indented three times: forward slash, forward slash, load authors table ordered by last name, then first name. Line 25, indented three times: d b context, period, authors. Line 26, indented four times: period, order by, left parenthesis, author, =, right angled bracket, author, period, last name, right parenthesis. Line 27, indented four times: period, then by, left parenthesis, author, =, right angled bracket, author, period, first name, right parenthesis. Line 28, indented four times: period, load, left parenthesis, right parenthesis, semicolon. Line 29: blank. Line 30, indented three times: forward slash, forward slash, specify data source, for author binding source. Line 31, indented three times: author binding source, period, data source, =, d b context, period, authors, period, local, semicolon. Line 32, indented twice: right brace. Line 33, indented once: right brace. Line 3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42113"/>
            <a:ext cx="7557025" cy="3109294"/>
          </a:xfrm>
          <a:prstGeom prst="rect">
            <a:avLst/>
          </a:prstGeom>
        </p:spPr>
      </p:pic>
    </p:spTree>
    <p:extLst>
      <p:ext uri="{BB962C8B-B14F-4D97-AF65-F5344CB8AC3E}">
        <p14:creationId xmlns:p14="http://schemas.microsoft.com/office/powerpoint/2010/main" val="30510982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22.38 Use </a:t>
            </a:r>
            <a:r>
              <a:rPr lang="en-US" dirty="0"/>
              <a:t>the </a:t>
            </a:r>
            <a:r>
              <a:rPr lang="en-US" dirty="0">
                <a:latin typeface="Consolas" panose="020B0609020204030204" pitchFamily="49" charset="0"/>
              </a:rPr>
              <a:t>BindingNavigator</a:t>
            </a:r>
            <a:r>
              <a:rPr lang="en-US" dirty="0"/>
              <a:t>'s Controls to Navigate Through the </a:t>
            </a:r>
            <a:r>
              <a:rPr lang="en-US" dirty="0" smtClean="0"/>
              <a:t>Contacts</a:t>
            </a:r>
            <a:endParaRPr lang="en-US" dirty="0"/>
          </a:p>
        </p:txBody>
      </p:sp>
      <p:pic>
        <p:nvPicPr>
          <p:cNvPr id="3" name="Picture 2" descr="The screenshot displays an address book of the binding navigator’s controls to navigate through the contacts. The screenshot displays an address book of the binding navigator’s controls to navigate through the contacts. The labels are, address i d, 2; first name, lisa; last name, black; email: black, at sign, deitel period com; phone number, 555, 654, 3210; find an entry by last name; last name; find; and browse all entri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31913"/>
            <a:ext cx="7557025" cy="3037224"/>
          </a:xfrm>
          <a:prstGeom prst="rect">
            <a:avLst/>
          </a:prstGeom>
        </p:spPr>
      </p:pic>
    </p:spTree>
    <p:extLst>
      <p:ext uri="{BB962C8B-B14F-4D97-AF65-F5344CB8AC3E}">
        <p14:creationId xmlns:p14="http://schemas.microsoft.com/office/powerpoint/2010/main" val="42024331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smtClean="0"/>
              <a:t>Figure 22.39 Type </a:t>
            </a:r>
            <a:r>
              <a:rPr lang="en-US" sz="2800" dirty="0"/>
              <a:t>a Search String in the Last Name </a:t>
            </a:r>
            <a:r>
              <a:rPr lang="en-US" sz="2800" dirty="0">
                <a:latin typeface="Consolas" panose="020B0609020204030204" pitchFamily="49" charset="0"/>
              </a:rPr>
              <a:t>TextBox</a:t>
            </a:r>
            <a:r>
              <a:rPr lang="en-US" sz="2800" dirty="0"/>
              <a:t>, Then Press Find to Locate Contacts Whose Last Names Begin with That </a:t>
            </a:r>
            <a:r>
              <a:rPr lang="en-US" sz="2800" dirty="0" smtClean="0"/>
              <a:t>String</a:t>
            </a:r>
            <a:endParaRPr lang="en-US" sz="2800" dirty="0"/>
          </a:p>
        </p:txBody>
      </p:sp>
      <p:sp>
        <p:nvSpPr>
          <p:cNvPr id="3" name="Text Placeholder 2"/>
          <p:cNvSpPr>
            <a:spLocks noGrp="1"/>
          </p:cNvSpPr>
          <p:nvPr>
            <p:ph type="body" idx="1"/>
          </p:nvPr>
        </p:nvSpPr>
        <p:spPr>
          <a:xfrm>
            <a:off x="457200" y="1600201"/>
            <a:ext cx="8229600" cy="870284"/>
          </a:xfrm>
        </p:spPr>
        <p:txBody>
          <a:bodyPr/>
          <a:lstStyle/>
          <a:p>
            <a:pPr marL="0" indent="0">
              <a:buNone/>
            </a:pPr>
            <a:r>
              <a:rPr lang="en-US" sz="2200" dirty="0">
                <a:latin typeface="+mn-lt"/>
              </a:rPr>
              <a:t>Only Two Names Start with Br, so the </a:t>
            </a:r>
            <a:r>
              <a:rPr lang="en-US" sz="2200" dirty="0">
                <a:latin typeface="Consolas" panose="020B0609020204030204" pitchFamily="49" charset="0"/>
              </a:rPr>
              <a:t>BindingNavigator</a:t>
            </a:r>
            <a:r>
              <a:rPr lang="en-US" sz="2200" dirty="0">
                <a:latin typeface="+mn-lt"/>
              </a:rPr>
              <a:t> Shows the First of Two Matching </a:t>
            </a:r>
            <a:r>
              <a:rPr lang="en-US" sz="2200" dirty="0" smtClean="0">
                <a:latin typeface="+mn-lt"/>
              </a:rPr>
              <a:t>Records.</a:t>
            </a:r>
            <a:endParaRPr lang="en-US" sz="2200" dirty="0">
              <a:latin typeface="+mn-lt"/>
            </a:endParaRPr>
          </a:p>
        </p:txBody>
      </p:sp>
      <p:pic>
        <p:nvPicPr>
          <p:cNvPr id="4" name="Picture 3" descr="The screenshot displays the first of two matching records of the binding navigator. The screenshot displays the first of two matching records of the binding navigator. The labels are address i d, 6; first name, joe; last name, brown; email, i brown, at sign, deitel.com; phone number, 555, 555, 0987; find an entry by last name; last name, b r; find; and browse all entri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2758036"/>
            <a:ext cx="7557025" cy="3006337"/>
          </a:xfrm>
          <a:prstGeom prst="rect">
            <a:avLst/>
          </a:prstGeom>
        </p:spPr>
      </p:pic>
    </p:spTree>
    <p:extLst>
      <p:ext uri="{BB962C8B-B14F-4D97-AF65-F5344CB8AC3E}">
        <p14:creationId xmlns:p14="http://schemas.microsoft.com/office/powerpoint/2010/main" val="21336259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65958" cy="1066799"/>
          </a:xfrm>
        </p:spPr>
        <p:txBody>
          <a:bodyPr anchor="b"/>
          <a:lstStyle/>
          <a:p>
            <a:r>
              <a:rPr lang="en-US" sz="3200" dirty="0" smtClean="0"/>
              <a:t>Figure 22.40 Click </a:t>
            </a:r>
            <a:r>
              <a:rPr lang="en-US" sz="3200" dirty="0"/>
              <a:t>Browse All Entries to Clear a Search and Return to Browsing All </a:t>
            </a:r>
            <a:r>
              <a:rPr lang="en-US" sz="3200" dirty="0" smtClean="0"/>
              <a:t>Contacts</a:t>
            </a:r>
            <a:endParaRPr lang="en-US" sz="3200" dirty="0"/>
          </a:p>
        </p:txBody>
      </p:sp>
      <p:pic>
        <p:nvPicPr>
          <p:cNvPr id="3" name="Picture 2" descr="The screenshot displays the address book dialog box. Labels are address i d, 2; first name, lisa; last name, black; email, i black, at sign, deitel period com; phone number, 555, 654, 3210; find an entry by last name; last name; find; browse all entri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66" y="1639325"/>
            <a:ext cx="7557025" cy="3006337"/>
          </a:xfrm>
          <a:prstGeom prst="rect">
            <a:avLst/>
          </a:prstGeom>
        </p:spPr>
      </p:pic>
    </p:spTree>
    <p:extLst>
      <p:ext uri="{BB962C8B-B14F-4D97-AF65-F5344CB8AC3E}">
        <p14:creationId xmlns:p14="http://schemas.microsoft.com/office/powerpoint/2010/main" val="33402726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686800" cy="1400175"/>
          </a:xfrm>
        </p:spPr>
        <p:txBody>
          <a:bodyPr anchor="b"/>
          <a:lstStyle/>
          <a:p>
            <a:r>
              <a:rPr lang="en-US" sz="3000" dirty="0" smtClean="0"/>
              <a:t>Figure 22.41 Creating the </a:t>
            </a:r>
            <a:r>
              <a:rPr lang="en-US" sz="3000" dirty="0" smtClean="0">
                <a:latin typeface="Consolas" panose="020B0609020204030204" pitchFamily="49" charset="0"/>
              </a:rPr>
              <a:t>BooksEntities</a:t>
            </a:r>
            <a:r>
              <a:rPr lang="en-US" sz="3000" dirty="0"/>
              <a:t> </a:t>
            </a:r>
            <a:r>
              <a:rPr lang="en-US" sz="3000" dirty="0" smtClean="0"/>
              <a:t>and Defining Method </a:t>
            </a:r>
            <a:r>
              <a:rPr lang="en-US" sz="3000" dirty="0" smtClean="0">
                <a:latin typeface="Consolas" panose="020B0609020204030204" pitchFamily="49" charset="0"/>
              </a:rPr>
              <a:t>RefreshContacts</a:t>
            </a:r>
            <a:r>
              <a:rPr lang="en-US" sz="3000" dirty="0"/>
              <a:t> </a:t>
            </a:r>
            <a:r>
              <a:rPr lang="en-US" sz="3000" dirty="0" smtClean="0"/>
              <a:t>for Use in Other Methods </a:t>
            </a:r>
            <a:r>
              <a:rPr lang="en-US" sz="2000" b="0" dirty="0" smtClean="0"/>
              <a:t>(1 of 2)</a:t>
            </a:r>
            <a:endParaRPr lang="en-US" sz="2000" b="0" dirty="0"/>
          </a:p>
        </p:txBody>
      </p:sp>
      <p:pic>
        <p:nvPicPr>
          <p:cNvPr id="4" name="Picture 3" descr="The program code for the books entities and defining method refresh contacts for use in other methods. Line 1: forward slash, forward slash, f i g period 22.41, colon, contact, period, c s. Line 2: forward slash, forward slash, manipulating an address book, period. Line 3: using system, semicolon. Line 4: using system, period, data, semicolon. Line 5: using system, period, data, period, entity, semicolon. Line 6: using system, period, data, period, entity, period, validation, semicolon. Line 7: using system, period, l i n q, semicolon. Line 8: using system, period, windows, period, forms, semicolon. Line 9: blank. Line 10: namespace address book. Line 11: left brace. Line 12, indented once: public partial class contacts, colon, form. Line 13, indented once: left brace. Line 14, indented twice: public contacts, left parenthesis, right parenthesis. Line 15, indented twice: left brace. Line 16, indented three times: initialize component, left parenthesis, right parenthesis, semicolon. Line 17, indented twice: right brace. Line 18: blank. Line 19, indented twice: forward slash, forward slash, entity framework d b context. Line 20, indented twice: private address example, period, address book entities d b context, =, null, semicolon.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69" y="1936655"/>
            <a:ext cx="7315262" cy="4267236"/>
          </a:xfrm>
          <a:prstGeom prst="rect">
            <a:avLst/>
          </a:prstGeom>
        </p:spPr>
      </p:pic>
    </p:spTree>
    <p:extLst>
      <p:ext uri="{BB962C8B-B14F-4D97-AF65-F5344CB8AC3E}">
        <p14:creationId xmlns:p14="http://schemas.microsoft.com/office/powerpoint/2010/main" val="30858343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964130" cy="1400175"/>
          </a:xfrm>
        </p:spPr>
        <p:txBody>
          <a:bodyPr anchor="b"/>
          <a:lstStyle/>
          <a:p>
            <a:r>
              <a:rPr lang="en-US" sz="3000" dirty="0" smtClean="0"/>
              <a:t>Figure 22.41 Creating the </a:t>
            </a:r>
            <a:r>
              <a:rPr lang="en-US" sz="3000" dirty="0" smtClean="0">
                <a:latin typeface="Consolas" panose="020B0609020204030204" pitchFamily="49" charset="0"/>
              </a:rPr>
              <a:t>BooksEntities</a:t>
            </a:r>
            <a:r>
              <a:rPr lang="en-US" sz="3000" dirty="0"/>
              <a:t> </a:t>
            </a:r>
            <a:r>
              <a:rPr lang="en-US" sz="3000" dirty="0" smtClean="0"/>
              <a:t>and Defining Method </a:t>
            </a:r>
            <a:r>
              <a:rPr lang="en-US" sz="3000" dirty="0" smtClean="0">
                <a:latin typeface="Consolas" panose="020B0609020204030204" pitchFamily="49" charset="0"/>
              </a:rPr>
              <a:t>RefreshContacts</a:t>
            </a:r>
            <a:r>
              <a:rPr lang="en-US" sz="3000" dirty="0"/>
              <a:t> </a:t>
            </a:r>
            <a:r>
              <a:rPr lang="en-US" sz="3000" dirty="0" smtClean="0"/>
              <a:t>for Use in Other Methods </a:t>
            </a:r>
            <a:r>
              <a:rPr lang="en-US" sz="2000" b="0" dirty="0" smtClean="0"/>
              <a:t>(2 </a:t>
            </a:r>
            <a:r>
              <a:rPr lang="en-US" sz="2000" b="0" dirty="0"/>
              <a:t>of 2)</a:t>
            </a:r>
          </a:p>
        </p:txBody>
      </p:sp>
      <p:pic>
        <p:nvPicPr>
          <p:cNvPr id="3" name="Picture 2" descr="The program code for the books entities and defining method refresh contacts for use in other methods. Line 22, indented twice: forward slash, forward slash, fill our address binding source with all rows, comma, ordered by name. Line 23, indented twice: private void refresh contacts, left parenthesis, right parenthesis. Line 24, indented twice: left brace. Line 25, indented three times: forward slash, forward slash, dispose old d b context, comma, if any. Line 26, indented three times: if, left parenthesis, d b context, exclamation mark, =, null, right parenthesis. Line 27, indented three times: left brace. Line 28, indented four times: d b context, period, dispose, left parenthesis, right parenthesis, semicolon. Line 29, indented three times: right brace. Line 30: blank. Line 31, indented three times: forward slash, forward slash, create new d b context, so we can reorder records based on edits. Line 32, indented three times: d b context, =, new address example, period, address book entities, left parenthesis, right parenthesis, semicolon. Line 33: blank. Line 34, indented three times: forward slash, forward slash, use l i n q to order the addresses table contents. Line 35, indented three times: forward slash, forward slash, by last name, comma, then first name. Line 36, indented three times: d b context, period, addresses. Line 37, indented four times: period, order by, left parenthesis, entry, =, right angled bracket, entry, period, last name, right parenthesis. Line 38, indented four times: period, then by, left parenthesis, entry, =, right angled bracket, entry, period, first name, right parenthesis. Line 39, indented four times: period, load, left parenthesis, right parenthesis, semicolon. Line 40: blank. Line 41, indented three times: forward slash, forward slash, specify data source, for address binding source. Line 42, indented three times: address binding source, period, data source, =, d b context, period, addresses, period, local, semicolon. Line 43, indented three times: address binding source, period, move first, left parenthesis, right parenthesis, semicolon, forward slash, forward slash, go to first result. Line 44, indented three times: find text box, period, clear, left parenthesis, right parenthesis, semicolon, forward slash, forward slash, clear the find textbox. Line 45, indented twice: right brace. Line 4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972" y="1829962"/>
            <a:ext cx="6564057" cy="4426715"/>
          </a:xfrm>
          <a:prstGeom prst="rect">
            <a:avLst/>
          </a:prstGeom>
        </p:spPr>
      </p:pic>
    </p:spTree>
    <p:extLst>
      <p:ext uri="{BB962C8B-B14F-4D97-AF65-F5344CB8AC3E}">
        <p14:creationId xmlns:p14="http://schemas.microsoft.com/office/powerpoint/2010/main" val="29006985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22.42 Calling </a:t>
            </a:r>
            <a:r>
              <a:rPr lang="en-US" dirty="0">
                <a:latin typeface="Consolas" panose="020B0609020204030204" pitchFamily="49" charset="0"/>
              </a:rPr>
              <a:t>RefreshContacts</a:t>
            </a:r>
            <a:r>
              <a:rPr lang="en-US" dirty="0"/>
              <a:t> to Fill the </a:t>
            </a:r>
            <a:r>
              <a:rPr lang="en-US" dirty="0">
                <a:latin typeface="Consolas" panose="020B0609020204030204" pitchFamily="49" charset="0"/>
              </a:rPr>
              <a:t>TextBox</a:t>
            </a:r>
            <a:r>
              <a:rPr lang="en-US" dirty="0"/>
              <a:t>es When the App </a:t>
            </a:r>
            <a:r>
              <a:rPr lang="en-US" dirty="0" smtClean="0"/>
              <a:t>Loads</a:t>
            </a:r>
            <a:endParaRPr lang="en-US" dirty="0"/>
          </a:p>
        </p:txBody>
      </p:sp>
      <p:pic>
        <p:nvPicPr>
          <p:cNvPr id="5" name="Picture 4" descr="Program code for calling refresh contacts to fill the text boxes when the app loads. Line 47, indented twice: forward slash, forward slash, when the form loads, comma, fill it with data from the database. Line 48, indented twice: private void contacts, underscore, load, left parenthesis, object sender, comma, event a r g s, e, right parenthesis. Line 49, indented twice: left brace. Line 50, indented three times: refresh contacts, left parenthesis, right parenthesis, semicolon, forward slash, forward slash, fill binding with data from database. Line 51, indented twice: right brace. Line 5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2" y="1615167"/>
            <a:ext cx="7909274" cy="1497805"/>
          </a:xfrm>
          <a:prstGeom prst="rect">
            <a:avLst/>
          </a:prstGeom>
        </p:spPr>
      </p:pic>
    </p:spTree>
    <p:extLst>
      <p:ext uri="{BB962C8B-B14F-4D97-AF65-F5344CB8AC3E}">
        <p14:creationId xmlns:p14="http://schemas.microsoft.com/office/powerpoint/2010/main" val="24468755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526379" cy="1066799"/>
          </a:xfrm>
        </p:spPr>
        <p:txBody>
          <a:bodyPr anchor="b"/>
          <a:lstStyle/>
          <a:p>
            <a:r>
              <a:rPr lang="en-US" dirty="0" smtClean="0"/>
              <a:t>Figure 22.43 Saving </a:t>
            </a:r>
            <a:r>
              <a:rPr lang="en-US" dirty="0"/>
              <a:t>Changes to the Database When the User Clicks Save </a:t>
            </a:r>
            <a:r>
              <a:rPr lang="en-US" dirty="0" smtClean="0"/>
              <a:t>Data</a:t>
            </a:r>
            <a:endParaRPr lang="en-US" dirty="0"/>
          </a:p>
        </p:txBody>
      </p:sp>
      <p:pic>
        <p:nvPicPr>
          <p:cNvPr id="7" name="Picture 6" descr="The program code for save changes to the database when the user clicks save data. Line 53, indented twice: forward slash, forward slash, click event handler for the save button in the. Line 54, indented twice: forward slash, forward slash, binding navigator saves the changes made to the data. Line 55, indented twice: private void address binding navigator save item, underscore, click, left parenthesis. Line 56, indented three times: object sender, comma, event a r g s, e, right parenthesis. Line 57, indented twice: left brace. Line 58, indented three times: validate, left parenthesis, right parenthesis, semicolon, forward slash, forward slash, validate input fields. Line 59, indented three times: address binding source, period, end edit, left parenthesis, right parenthesis, semicolon, forward slash, forward slash, complete current edit, comma, if any. Line 60: blank. Line 61, indented three times: forward slash, forward slash, try to save changes. Line 62, indented three times: try. Line 63, indented three times: left brace. Line 64, indented four times: d b context, period, save changes, left parenthesis, right parenthesis, semicolon, forward slash, forward slash, write changes to database file. Line 65, indented three times: right brace. Line 66, indented three times: catch, left parenthesis, d b entity validation exception, right parenthesis. Line 67, indented three times: left brace. Line 68, indented four times: message box, period, show, left parenthesis, open quotes, columns cannot be empty, close quotes, comma. Line 69, indented five times: entity validation exception, right parenthesis, semicolon. Line 70, indented four times: right brace. Line 71: blank. Line 72, indented three times: refresh contacts, left parenthesis, right parenthesis, semicolon, forward slash, forward slash, change back to updated unfiltered data. Line 73, indented twice: right brace. Line 7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75" y="1619582"/>
            <a:ext cx="7557025" cy="4576699"/>
          </a:xfrm>
          <a:prstGeom prst="rect">
            <a:avLst/>
          </a:prstGeom>
        </p:spPr>
      </p:pic>
    </p:spTree>
    <p:extLst>
      <p:ext uri="{BB962C8B-B14F-4D97-AF65-F5344CB8AC3E}">
        <p14:creationId xmlns:p14="http://schemas.microsoft.com/office/powerpoint/2010/main" val="26399848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22.44 Finding </a:t>
            </a:r>
            <a:r>
              <a:rPr lang="en-US" dirty="0"/>
              <a:t>the Contacts Whose Last Names Begin with a Specified </a:t>
            </a:r>
            <a:r>
              <a:rPr lang="en-US" dirty="0" smtClean="0">
                <a:latin typeface="Consolas" panose="020B0609020204030204" pitchFamily="49" charset="0"/>
              </a:rPr>
              <a:t>String</a:t>
            </a:r>
            <a:endParaRPr lang="en-US" dirty="0">
              <a:latin typeface="Consolas" panose="020B0609020204030204" pitchFamily="49" charset="0"/>
            </a:endParaRPr>
          </a:p>
        </p:txBody>
      </p:sp>
      <p:pic>
        <p:nvPicPr>
          <p:cNvPr id="4" name="Picture 3" descr="The program code for the contacts whose last names begin with a specified string. Line 75, indented twice: forward slash, forward slash, use l i n q to create a data source that contains only people. Line 76, indented twice: forward slash, forward slash, with last names that start with the specified text. Line 77, indented twice: private void find button, underscore, click, left parenthesis, object sender, comma, event a r g s, e, right parenthesis. Line 78, indented three times: left brace. Line 79, indented three times: forward slash, forward slash, use l i n q to filter contacts with last names that. Line 80, indented three times: forward slash, forward slash, start with find text box, contents. Line 81, indented three times: v a r last name, query, =. Line 82, indented five times: from address in d b context, period, addresses. Line 83, indented four times: where address, period, last name, period, starts with, left parenthesis, find text box, period, text, right parenthesis. Line 84, indented five times: order by, address, period, last name, comma, address, period, first name. Line 85, indented four times: select address, semicolon. Line 86: blank. Line 87, indented three times: forward slash, forward slash, display matching contacts. Line 88, indented three times: address binding source, period, data source, =, last name, query, period, to list, left parenthesis, right parenthesis, semicolon. Line 89, indented three times: address binding source, period, move first, left parenthesis, right parenthesis, semicolon, forward slash, forward slash, go to first result. Line 90: blank. Line 91, indented three times: forward slash, forward slash, don, apostrophe, t allow add, forward slash, delete when contacts are filtered. Line 92, indented three times: binding navigator, add new item, period, enabled, =, false, semicolon. Line 93, indented three times: binding navigator, delete item, period, enabled, =, false, semicolon. Line 94, indented twice: right brace. Line 9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17587"/>
            <a:ext cx="7557025" cy="4383589"/>
          </a:xfrm>
          <a:prstGeom prst="rect">
            <a:avLst/>
          </a:prstGeom>
        </p:spPr>
      </p:pic>
    </p:spTree>
    <p:extLst>
      <p:ext uri="{BB962C8B-B14F-4D97-AF65-F5344CB8AC3E}">
        <p14:creationId xmlns:p14="http://schemas.microsoft.com/office/powerpoint/2010/main" val="38885480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22.45 Allowing </a:t>
            </a:r>
            <a:r>
              <a:rPr lang="en-US" dirty="0"/>
              <a:t>the User to Browse All </a:t>
            </a:r>
            <a:r>
              <a:rPr lang="en-US" dirty="0" smtClean="0"/>
              <a:t>Contacts</a:t>
            </a:r>
            <a:endParaRPr lang="en-US" dirty="0"/>
          </a:p>
        </p:txBody>
      </p:sp>
      <p:pic>
        <p:nvPicPr>
          <p:cNvPr id="3" name="Picture 2" descr="The program code for allowing the user to browse all contacts. Line 96, indented twice: forward slash, forward slash, reload address binding source, with all rows. Line 97, indented twice: private void browse all button, underscore, click, left parenthesis, object sender, comma, event a r g s, e, right parenthesis. Line 98, indented twice: left brace. Line 99, indented three times: forward slash, forward slash, allow add, forward slash, delete when contacts are not filtered. Line 100, indented three times: binding navigator add new item, period, enabled, =, true, semicolon. Line 101, indented three times: binding navigator delete item, period, enabled, =, true, semicolon. Line 102, indented three times: refresh contacts, left parenthesis, right parenthesis, semicolon, forward slash, forward slash, change back to initial unfiltered data. Line 103, indented twice: right brace. Line 104, indented once: right brace. Line 10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33" y="1601653"/>
            <a:ext cx="8148935" cy="2398051"/>
          </a:xfrm>
          <a:prstGeom prst="rect">
            <a:avLst/>
          </a:prstGeom>
        </p:spPr>
      </p:pic>
    </p:spTree>
    <p:extLst>
      <p:ext uri="{BB962C8B-B14F-4D97-AF65-F5344CB8AC3E}">
        <p14:creationId xmlns:p14="http://schemas.microsoft.com/office/powerpoint/2010/main" val="2607639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22.2 </a:t>
            </a:r>
            <a:r>
              <a:rPr lang="en-US" dirty="0"/>
              <a:t>Distinct </a:t>
            </a:r>
            <a:r>
              <a:rPr lang="en-US" dirty="0">
                <a:latin typeface="Consolas" panose="020B0609020204030204" pitchFamily="49" charset="0"/>
              </a:rPr>
              <a:t>Department</a:t>
            </a:r>
            <a:r>
              <a:rPr lang="en-US" dirty="0"/>
              <a:t> and </a:t>
            </a:r>
            <a:r>
              <a:rPr lang="en-US" dirty="0">
                <a:latin typeface="Consolas" panose="020B0609020204030204" pitchFamily="49" charset="0"/>
              </a:rPr>
              <a:t>Location</a:t>
            </a:r>
            <a:r>
              <a:rPr lang="en-US" dirty="0"/>
              <a:t> Data from the </a:t>
            </a:r>
            <a:r>
              <a:rPr lang="en-US" dirty="0">
                <a:latin typeface="Consolas" panose="020B0609020204030204" pitchFamily="49" charset="0"/>
              </a:rPr>
              <a:t>Employees</a:t>
            </a:r>
            <a:r>
              <a:rPr lang="en-US" dirty="0"/>
              <a:t> Table</a:t>
            </a:r>
          </a:p>
        </p:txBody>
      </p:sp>
      <p:graphicFrame>
        <p:nvGraphicFramePr>
          <p:cNvPr id="4" name="Table 3"/>
          <p:cNvGraphicFramePr>
            <a:graphicFrameLocks noGrp="1"/>
          </p:cNvGraphicFramePr>
          <p:nvPr>
            <p:extLst>
              <p:ext uri="{D42A27DB-BD31-4B8C-83A1-F6EECF244321}">
                <p14:modId xmlns:p14="http://schemas.microsoft.com/office/powerpoint/2010/main" val="1987212271"/>
              </p:ext>
            </p:extLst>
          </p:nvPr>
        </p:nvGraphicFramePr>
        <p:xfrm>
          <a:off x="1327354" y="1641299"/>
          <a:ext cx="6695769" cy="1828800"/>
        </p:xfrm>
        <a:graphic>
          <a:graphicData uri="http://schemas.openxmlformats.org/drawingml/2006/table">
            <a:tbl>
              <a:tblPr firstRow="1" bandRow="1">
                <a:tableStyleId>{2D5ABB26-0587-4C30-8999-92F81FD0307C}</a:tableStyleId>
              </a:tblPr>
              <a:tblGrid>
                <a:gridCol w="2905432">
                  <a:extLst>
                    <a:ext uri="{9D8B030D-6E8A-4147-A177-3AD203B41FA5}">
                      <a16:colId xmlns:a16="http://schemas.microsoft.com/office/drawing/2014/main" val="3283175651"/>
                    </a:ext>
                  </a:extLst>
                </a:gridCol>
                <a:gridCol w="3790337">
                  <a:extLst>
                    <a:ext uri="{9D8B030D-6E8A-4147-A177-3AD203B41FA5}">
                      <a16:colId xmlns:a16="http://schemas.microsoft.com/office/drawing/2014/main" val="1198192130"/>
                    </a:ext>
                  </a:extLst>
                </a:gridCol>
              </a:tblGrid>
              <a:tr h="370840">
                <a:tc>
                  <a:txBody>
                    <a:bodyPr/>
                    <a:lstStyle/>
                    <a:p>
                      <a:r>
                        <a:rPr lang="en-US" sz="2400" b="1" u="none" strike="noStrike" cap="none" baseline="0" dirty="0" smtClean="0">
                          <a:latin typeface="Consolas" panose="020B0609020204030204" pitchFamily="49" charset="0"/>
                          <a:sym typeface="Arial"/>
                        </a:rPr>
                        <a:t>Department</a:t>
                      </a:r>
                      <a:endParaRPr lang="en-US" sz="24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b="1" u="none" strike="noStrike" cap="none" baseline="0" dirty="0" smtClean="0">
                          <a:latin typeface="Consolas" panose="020B0609020204030204" pitchFamily="49" charset="0"/>
                          <a:sym typeface="Arial"/>
                        </a:rPr>
                        <a:t>Location</a:t>
                      </a:r>
                      <a:endParaRPr lang="en-US" sz="24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5953079"/>
                  </a:ext>
                </a:extLst>
              </a:tr>
              <a:tr h="370840">
                <a:tc>
                  <a:txBody>
                    <a:bodyPr/>
                    <a:lstStyle/>
                    <a:p>
                      <a:r>
                        <a:rPr lang="en-US" sz="2400" u="none" strike="noStrike" cap="none" baseline="0" dirty="0" smtClean="0">
                          <a:latin typeface="Consolas" panose="020B0609020204030204" pitchFamily="49" charset="0"/>
                          <a:sym typeface="Arial"/>
                        </a:rPr>
                        <a:t>413</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sym typeface="Arial"/>
                        </a:rPr>
                        <a:t>New Jersey</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4814172"/>
                  </a:ext>
                </a:extLst>
              </a:tr>
              <a:tr h="370840">
                <a:tc>
                  <a:txBody>
                    <a:bodyPr/>
                    <a:lstStyle/>
                    <a:p>
                      <a:r>
                        <a:rPr lang="en-US" sz="2400" u="none" strike="noStrike" cap="none" baseline="0" dirty="0" smtClean="0">
                          <a:latin typeface="Consolas" panose="020B0609020204030204" pitchFamily="49" charset="0"/>
                          <a:sym typeface="Arial"/>
                        </a:rPr>
                        <a:t>611</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sym typeface="Arial"/>
                        </a:rPr>
                        <a:t>Orlando</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2512662"/>
                  </a:ext>
                </a:extLst>
              </a:tr>
              <a:tr h="370840">
                <a:tc>
                  <a:txBody>
                    <a:bodyPr/>
                    <a:lstStyle/>
                    <a:p>
                      <a:r>
                        <a:rPr lang="en-US" sz="2400" u="none" strike="noStrike" cap="none" baseline="0" dirty="0" smtClean="0">
                          <a:latin typeface="Consolas" panose="020B0609020204030204" pitchFamily="49" charset="0"/>
                          <a:sym typeface="Arial"/>
                        </a:rPr>
                        <a:t>642</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sym typeface="Arial"/>
                        </a:rPr>
                        <a:t>Los Angeles</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4945733"/>
                  </a:ext>
                </a:extLst>
              </a:tr>
            </a:tbl>
          </a:graphicData>
        </a:graphic>
      </p:graphicFrame>
    </p:spTree>
    <p:extLst>
      <p:ext uri="{BB962C8B-B14F-4D97-AF65-F5344CB8AC3E}">
        <p14:creationId xmlns:p14="http://schemas.microsoft.com/office/powerpoint/2010/main" val="16324441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22.3 </a:t>
            </a:r>
            <a:r>
              <a:rPr lang="en-US" dirty="0" smtClean="0">
                <a:latin typeface="Consolas" panose="020B0609020204030204" pitchFamily="49" charset="0"/>
              </a:rPr>
              <a:t>Authors</a:t>
            </a:r>
            <a:r>
              <a:rPr lang="en-US" dirty="0" smtClean="0"/>
              <a:t> </a:t>
            </a:r>
            <a:r>
              <a:rPr lang="en-US" dirty="0"/>
              <a:t>Table of the </a:t>
            </a:r>
            <a:r>
              <a:rPr lang="en-US" dirty="0">
                <a:latin typeface="Consolas" panose="020B0609020204030204" pitchFamily="49" charset="0"/>
              </a:rPr>
              <a:t>Books</a:t>
            </a:r>
            <a:r>
              <a:rPr lang="en-US" dirty="0"/>
              <a:t> </a:t>
            </a:r>
            <a:r>
              <a:rPr lang="en-US" dirty="0" smtClean="0"/>
              <a:t>Database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66795722"/>
              </p:ext>
            </p:extLst>
          </p:nvPr>
        </p:nvGraphicFramePr>
        <p:xfrm>
          <a:off x="431800" y="1648488"/>
          <a:ext cx="8229600" cy="2849880"/>
        </p:xfrm>
        <a:graphic>
          <a:graphicData uri="http://schemas.openxmlformats.org/drawingml/2006/table">
            <a:tbl>
              <a:tblPr firstRow="1" bandRow="1">
                <a:tableStyleId>{2D5ABB26-0587-4C30-8999-92F81FD0307C}</a:tableStyleId>
              </a:tblPr>
              <a:tblGrid>
                <a:gridCol w="1820779">
                  <a:extLst>
                    <a:ext uri="{9D8B030D-6E8A-4147-A177-3AD203B41FA5}">
                      <a16:colId xmlns:a16="http://schemas.microsoft.com/office/drawing/2014/main" val="1208003288"/>
                    </a:ext>
                  </a:extLst>
                </a:gridCol>
                <a:gridCol w="6408821">
                  <a:extLst>
                    <a:ext uri="{9D8B030D-6E8A-4147-A177-3AD203B41FA5}">
                      <a16:colId xmlns:a16="http://schemas.microsoft.com/office/drawing/2014/main" val="4283019467"/>
                    </a:ext>
                  </a:extLst>
                </a:gridCol>
              </a:tblGrid>
              <a:tr h="370840">
                <a:tc>
                  <a:txBody>
                    <a:bodyPr/>
                    <a:lstStyle/>
                    <a:p>
                      <a:r>
                        <a:rPr lang="en-US" sz="1800" b="1" u="none" strike="noStrike" cap="none" baseline="0" dirty="0" smtClean="0">
                          <a:sym typeface="Arial"/>
                        </a:rPr>
                        <a:t>Column</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u="none" strike="noStrike" cap="none" baseline="0" dirty="0" smtClean="0">
                          <a:sym typeface="Arial"/>
                        </a:rPr>
                        <a:t>Description</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2280414"/>
                  </a:ext>
                </a:extLst>
              </a:tr>
              <a:tr h="370840">
                <a:tc>
                  <a:txBody>
                    <a:bodyPr/>
                    <a:lstStyle/>
                    <a:p>
                      <a:r>
                        <a:rPr lang="en-US" sz="1800" u="none" strike="noStrike" cap="none" baseline="0" dirty="0" smtClean="0">
                          <a:latin typeface="Consolas" panose="020B0609020204030204" pitchFamily="49" charset="0"/>
                          <a:cs typeface="Consolas" panose="020B0609020204030204" pitchFamily="49" charset="0"/>
                          <a:sym typeface="Arial"/>
                        </a:rPr>
                        <a:t>AuthorID</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u="none" strike="noStrike" cap="none" baseline="0" dirty="0" smtClean="0">
                          <a:sym typeface="Arial"/>
                        </a:rPr>
                        <a:t>Author’s ID number in the database. In the </a:t>
                      </a:r>
                      <a:r>
                        <a:rPr lang="en-US" sz="1800" u="none" strike="noStrike" cap="none" baseline="0" dirty="0" smtClean="0">
                          <a:latin typeface="Consolas" panose="020B0609020204030204" pitchFamily="49" charset="0"/>
                          <a:sym typeface="Arial"/>
                        </a:rPr>
                        <a:t>Books</a:t>
                      </a:r>
                      <a:r>
                        <a:rPr lang="en-US" sz="1800" u="none" strike="noStrike" cap="none" baseline="0" dirty="0" smtClean="0">
                          <a:sym typeface="Arial"/>
                        </a:rPr>
                        <a:t> database, this integer column is defined as an </a:t>
                      </a:r>
                      <a:r>
                        <a:rPr lang="en-US" sz="1800" b="1" u="none" strike="noStrike" cap="none" baseline="0" dirty="0" smtClean="0">
                          <a:sym typeface="Arial"/>
                        </a:rPr>
                        <a:t>identity</a:t>
                      </a:r>
                      <a:r>
                        <a:rPr lang="en-US" sz="1800" u="none" strike="noStrike" cap="none" baseline="0" dirty="0" smtClean="0">
                          <a:sym typeface="Arial"/>
                        </a:rPr>
                        <a:t> column, also known as an </a:t>
                      </a:r>
                      <a:r>
                        <a:rPr lang="en-US" sz="1800" b="1" u="none" strike="noStrike" cap="none" baseline="0" dirty="0" smtClean="0">
                          <a:sym typeface="Arial"/>
                        </a:rPr>
                        <a:t>autoincremented</a:t>
                      </a:r>
                      <a:r>
                        <a:rPr lang="en-US" sz="1800" u="none" strike="noStrike" cap="none" baseline="0" dirty="0" smtClean="0">
                          <a:sym typeface="Arial"/>
                        </a:rPr>
                        <a:t> column—for each row inserted in the table, the </a:t>
                      </a:r>
                      <a:r>
                        <a:rPr lang="en-US" sz="1800" u="none" strike="noStrike" cap="none" baseline="0" dirty="0" smtClean="0">
                          <a:latin typeface="Consolas" panose="020B0609020204030204" pitchFamily="49" charset="0"/>
                          <a:cs typeface="Consolas" panose="020B0609020204030204" pitchFamily="49" charset="0"/>
                          <a:sym typeface="Arial"/>
                        </a:rPr>
                        <a:t>AuthorID</a:t>
                      </a:r>
                      <a:r>
                        <a:rPr lang="en-US" sz="1800" u="none" strike="noStrike" cap="none" baseline="0" dirty="0" smtClean="0">
                          <a:sym typeface="Arial"/>
                        </a:rPr>
                        <a:t> value is increased by 1 automatically to ensure that each row has a unique </a:t>
                      </a:r>
                      <a:r>
                        <a:rPr lang="en-US" sz="1800" u="none" strike="noStrike" cap="none" baseline="0" dirty="0" smtClean="0">
                          <a:latin typeface="Consolas" panose="020B0609020204030204" pitchFamily="49" charset="0"/>
                          <a:cs typeface="Consolas" panose="020B0609020204030204" pitchFamily="49" charset="0"/>
                          <a:sym typeface="Arial"/>
                        </a:rPr>
                        <a:t>AuthorID</a:t>
                      </a:r>
                      <a:r>
                        <a:rPr lang="en-US" sz="1800" u="none" strike="noStrike" cap="none" baseline="0" dirty="0" smtClean="0">
                          <a:sym typeface="Arial"/>
                        </a:rPr>
                        <a:t>. This is the </a:t>
                      </a:r>
                      <a:r>
                        <a:rPr lang="en-US" sz="1800" b="1" u="none" strike="noStrike" cap="none" baseline="0" dirty="0" smtClean="0">
                          <a:sym typeface="Arial"/>
                        </a:rPr>
                        <a:t>primary key</a:t>
                      </a:r>
                      <a:r>
                        <a:rPr lang="en-US" sz="1800" u="none" strike="noStrike" cap="none" baseline="0" dirty="0" smtClean="0">
                          <a:sym typeface="Arial"/>
                        </a:rPr>
                        <a: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9193149"/>
                  </a:ext>
                </a:extLst>
              </a:tr>
              <a:tr h="370840">
                <a:tc>
                  <a:txBody>
                    <a:bodyPr/>
                    <a:lstStyle/>
                    <a:p>
                      <a:r>
                        <a:rPr lang="en-US" sz="1800" u="none" strike="noStrike" cap="none" baseline="0" dirty="0" smtClean="0">
                          <a:latin typeface="Consolas" panose="020B0609020204030204" pitchFamily="49" charset="0"/>
                          <a:cs typeface="Consolas" panose="020B0609020204030204" pitchFamily="49" charset="0"/>
                          <a:sym typeface="Arial"/>
                        </a:rPr>
                        <a:t>FirstName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u="none" strike="noStrike" cap="none" baseline="0" dirty="0" smtClean="0">
                          <a:sym typeface="Arial"/>
                        </a:rPr>
                        <a:t>Author’s first name (a string).</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925150"/>
                  </a:ext>
                </a:extLst>
              </a:tr>
              <a:tr h="370840">
                <a:tc>
                  <a:txBody>
                    <a:bodyPr/>
                    <a:lstStyle/>
                    <a:p>
                      <a:r>
                        <a:rPr lang="en-US" sz="1800" u="none" strike="noStrike" cap="none" baseline="0" dirty="0" smtClean="0">
                          <a:latin typeface="Consolas" panose="020B0609020204030204" pitchFamily="49" charset="0"/>
                          <a:cs typeface="Consolas" panose="020B0609020204030204" pitchFamily="49" charset="0"/>
                          <a:sym typeface="Arial"/>
                        </a:rPr>
                        <a:t>LastName</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u="none" strike="noStrike" cap="none" baseline="0" dirty="0" smtClean="0">
                          <a:sym typeface="Arial"/>
                        </a:rPr>
                        <a:t>Author’s last name (a string).</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0206718"/>
                  </a:ext>
                </a:extLst>
              </a:tr>
            </a:tbl>
          </a:graphicData>
        </a:graphic>
      </p:graphicFrame>
    </p:spTree>
    <p:extLst>
      <p:ext uri="{BB962C8B-B14F-4D97-AF65-F5344CB8AC3E}">
        <p14:creationId xmlns:p14="http://schemas.microsoft.com/office/powerpoint/2010/main" val="3339157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22.4 Data </a:t>
            </a:r>
            <a:r>
              <a:rPr lang="en-US" dirty="0"/>
              <a:t>from the </a:t>
            </a:r>
            <a:r>
              <a:rPr lang="en-US" dirty="0">
                <a:latin typeface="Consolas" panose="020B0609020204030204" pitchFamily="49" charset="0"/>
              </a:rPr>
              <a:t>Authors</a:t>
            </a:r>
            <a:r>
              <a:rPr lang="en-US" dirty="0"/>
              <a:t> </a:t>
            </a:r>
            <a:r>
              <a:rPr lang="en-US" dirty="0" smtClean="0"/>
              <a:t>Table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896438113"/>
              </p:ext>
            </p:extLst>
          </p:nvPr>
        </p:nvGraphicFramePr>
        <p:xfrm>
          <a:off x="672736" y="1637164"/>
          <a:ext cx="7798527" cy="2743200"/>
        </p:xfrm>
        <a:graphic>
          <a:graphicData uri="http://schemas.openxmlformats.org/drawingml/2006/table">
            <a:tbl>
              <a:tblPr firstRow="1" bandRow="1">
                <a:tableStyleId>{2D5ABB26-0587-4C30-8999-92F81FD0307C}</a:tableStyleId>
              </a:tblPr>
              <a:tblGrid>
                <a:gridCol w="2599509">
                  <a:extLst>
                    <a:ext uri="{9D8B030D-6E8A-4147-A177-3AD203B41FA5}">
                      <a16:colId xmlns:a16="http://schemas.microsoft.com/office/drawing/2014/main" val="101667416"/>
                    </a:ext>
                  </a:extLst>
                </a:gridCol>
                <a:gridCol w="2599509">
                  <a:extLst>
                    <a:ext uri="{9D8B030D-6E8A-4147-A177-3AD203B41FA5}">
                      <a16:colId xmlns:a16="http://schemas.microsoft.com/office/drawing/2014/main" val="2526450356"/>
                    </a:ext>
                  </a:extLst>
                </a:gridCol>
                <a:gridCol w="2599509">
                  <a:extLst>
                    <a:ext uri="{9D8B030D-6E8A-4147-A177-3AD203B41FA5}">
                      <a16:colId xmlns:a16="http://schemas.microsoft.com/office/drawing/2014/main" val="3087095122"/>
                    </a:ext>
                  </a:extLst>
                </a:gridCol>
              </a:tblGrid>
              <a:tr h="370840">
                <a:tc>
                  <a:txBody>
                    <a:bodyPr/>
                    <a:lstStyle/>
                    <a:p>
                      <a:r>
                        <a:rPr lang="en-US" sz="2400" b="1" u="none" strike="noStrike" cap="none" baseline="0" dirty="0" smtClean="0">
                          <a:latin typeface="Consolas" panose="020B0609020204030204" pitchFamily="49" charset="0"/>
                          <a:sym typeface="Arial"/>
                        </a:rPr>
                        <a:t>AuthorID</a:t>
                      </a:r>
                      <a:endParaRPr lang="en-US" sz="24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b="1" u="none" strike="noStrike" cap="none" baseline="0" dirty="0" smtClean="0">
                          <a:latin typeface="Consolas" panose="020B0609020204030204" pitchFamily="49" charset="0"/>
                          <a:sym typeface="Arial"/>
                        </a:rPr>
                        <a:t>FirstName</a:t>
                      </a:r>
                      <a:endParaRPr lang="en-US" sz="24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b="1" u="none" strike="noStrike" cap="none" baseline="0" dirty="0" smtClean="0">
                          <a:latin typeface="Consolas" panose="020B0609020204030204" pitchFamily="49" charset="0"/>
                          <a:sym typeface="Arial"/>
                        </a:rPr>
                        <a:t>LastName</a:t>
                      </a:r>
                      <a:endParaRPr lang="en-US" sz="2400" b="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018713"/>
                  </a:ext>
                </a:extLst>
              </a:tr>
              <a:tr h="370840">
                <a:tc>
                  <a:txBody>
                    <a:bodyPr/>
                    <a:lstStyle/>
                    <a:p>
                      <a:r>
                        <a:rPr lang="en-US" sz="2400" u="none" strike="noStrike" cap="none" baseline="0" dirty="0" smtClean="0">
                          <a:latin typeface="Consolas" panose="020B0609020204030204" pitchFamily="49" charset="0"/>
                          <a:sym typeface="Arial"/>
                        </a:rPr>
                        <a:t>1</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Paul</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Deitel</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8264757"/>
                  </a:ext>
                </a:extLst>
              </a:tr>
              <a:tr h="370840">
                <a:tc>
                  <a:txBody>
                    <a:bodyPr/>
                    <a:lstStyle/>
                    <a:p>
                      <a:r>
                        <a:rPr lang="en-US" sz="2400" u="none" strike="noStrike" cap="none" baseline="0" dirty="0" smtClean="0">
                          <a:latin typeface="Consolas" panose="020B0609020204030204" pitchFamily="49" charset="0"/>
                          <a:sym typeface="Arial"/>
                        </a:rPr>
                        <a:t>2</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Harvey</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Deitel</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7685724"/>
                  </a:ext>
                </a:extLst>
              </a:tr>
              <a:tr h="370840">
                <a:tc>
                  <a:txBody>
                    <a:bodyPr/>
                    <a:lstStyle/>
                    <a:p>
                      <a:r>
                        <a:rPr lang="en-US" sz="2400" u="none" strike="noStrike" cap="none" baseline="0" dirty="0" smtClean="0">
                          <a:latin typeface="Consolas" panose="020B0609020204030204" pitchFamily="49" charset="0"/>
                          <a:sym typeface="Arial"/>
                        </a:rPr>
                        <a:t>3</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Abbey</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Deitel</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967747"/>
                  </a:ext>
                </a:extLst>
              </a:tr>
              <a:tr h="370840">
                <a:tc>
                  <a:txBody>
                    <a:bodyPr/>
                    <a:lstStyle/>
                    <a:p>
                      <a:r>
                        <a:rPr lang="en-US" sz="2400" u="none" strike="noStrike" cap="none" baseline="0" dirty="0" smtClean="0">
                          <a:latin typeface="Consolas" panose="020B0609020204030204" pitchFamily="49" charset="0"/>
                          <a:sym typeface="Arial"/>
                        </a:rPr>
                        <a:t>4</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Sue</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Green</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5064117"/>
                  </a:ext>
                </a:extLst>
              </a:tr>
              <a:tr h="370840">
                <a:tc>
                  <a:txBody>
                    <a:bodyPr/>
                    <a:lstStyle/>
                    <a:p>
                      <a:r>
                        <a:rPr lang="en-US" sz="2400" u="none" strike="noStrike" cap="none" baseline="0" dirty="0" smtClean="0">
                          <a:latin typeface="Consolas" panose="020B0609020204030204" pitchFamily="49" charset="0"/>
                          <a:sym typeface="Arial"/>
                        </a:rPr>
                        <a:t>5</a:t>
                      </a:r>
                      <a:endParaRPr lang="en-US" sz="2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John</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u="none" strike="noStrike" cap="none" baseline="0" dirty="0" smtClean="0">
                          <a:latin typeface="Consolas" panose="020B0609020204030204" pitchFamily="49" charset="0"/>
                          <a:cs typeface="Consolas" panose="020B0609020204030204" pitchFamily="49" charset="0"/>
                          <a:sym typeface="Arial"/>
                        </a:rPr>
                        <a:t>Purple</a:t>
                      </a:r>
                      <a:endParaRPr lang="en-US" sz="24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3801985"/>
                  </a:ext>
                </a:extLst>
              </a:tr>
            </a:tbl>
          </a:graphicData>
        </a:graphic>
      </p:graphicFrame>
    </p:spTree>
    <p:extLst>
      <p:ext uri="{BB962C8B-B14F-4D97-AF65-F5344CB8AC3E}">
        <p14:creationId xmlns:p14="http://schemas.microsoft.com/office/powerpoint/2010/main" val="1643474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22.5 </a:t>
            </a:r>
            <a:r>
              <a:rPr lang="en-US" dirty="0" smtClean="0">
                <a:latin typeface="Consolas" panose="020B0609020204030204" pitchFamily="49" charset="0"/>
              </a:rPr>
              <a:t>Titles</a:t>
            </a:r>
            <a:r>
              <a:rPr lang="en-US" dirty="0" smtClean="0"/>
              <a:t> </a:t>
            </a:r>
            <a:r>
              <a:rPr lang="en-US" dirty="0"/>
              <a:t>Table of the </a:t>
            </a:r>
            <a:r>
              <a:rPr lang="en-US" dirty="0">
                <a:latin typeface="Consolas" panose="020B0609020204030204" pitchFamily="49" charset="0"/>
              </a:rPr>
              <a:t>Books</a:t>
            </a:r>
            <a:r>
              <a:rPr lang="en-US" dirty="0"/>
              <a:t> Database</a:t>
            </a:r>
          </a:p>
        </p:txBody>
      </p:sp>
      <p:graphicFrame>
        <p:nvGraphicFramePr>
          <p:cNvPr id="4" name="Table 3"/>
          <p:cNvGraphicFramePr>
            <a:graphicFrameLocks noGrp="1"/>
          </p:cNvGraphicFramePr>
          <p:nvPr>
            <p:extLst>
              <p:ext uri="{D42A27DB-BD31-4B8C-83A1-F6EECF244321}">
                <p14:modId xmlns:p14="http://schemas.microsoft.com/office/powerpoint/2010/main" val="3200473337"/>
              </p:ext>
            </p:extLst>
          </p:nvPr>
        </p:nvGraphicFramePr>
        <p:xfrm>
          <a:off x="612808" y="1617235"/>
          <a:ext cx="7785462" cy="3200400"/>
        </p:xfrm>
        <a:graphic>
          <a:graphicData uri="http://schemas.openxmlformats.org/drawingml/2006/table">
            <a:tbl>
              <a:tblPr firstRow="1" bandRow="1">
                <a:tableStyleId>{2D5ABB26-0587-4C30-8999-92F81FD0307C}</a:tableStyleId>
              </a:tblPr>
              <a:tblGrid>
                <a:gridCol w="2002055">
                  <a:extLst>
                    <a:ext uri="{9D8B030D-6E8A-4147-A177-3AD203B41FA5}">
                      <a16:colId xmlns:a16="http://schemas.microsoft.com/office/drawing/2014/main" val="3963457320"/>
                    </a:ext>
                  </a:extLst>
                </a:gridCol>
                <a:gridCol w="5783407">
                  <a:extLst>
                    <a:ext uri="{9D8B030D-6E8A-4147-A177-3AD203B41FA5}">
                      <a16:colId xmlns:a16="http://schemas.microsoft.com/office/drawing/2014/main" val="3320834419"/>
                    </a:ext>
                  </a:extLst>
                </a:gridCol>
              </a:tblGrid>
              <a:tr h="370840">
                <a:tc>
                  <a:txBody>
                    <a:bodyPr/>
                    <a:lstStyle/>
                    <a:p>
                      <a:r>
                        <a:rPr lang="en-US" sz="2000" b="1" u="none" strike="noStrike" cap="none" baseline="0" dirty="0" smtClean="0">
                          <a:sym typeface="Arial"/>
                        </a:rPr>
                        <a:t>Column</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u="none" strike="noStrike" cap="none" baseline="0" dirty="0" smtClean="0">
                          <a:sym typeface="Arial"/>
                        </a:rPr>
                        <a:t>Description</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3265606"/>
                  </a:ext>
                </a:extLst>
              </a:tr>
              <a:tr h="370840">
                <a:tc>
                  <a:txBody>
                    <a:bodyPr/>
                    <a:lstStyle/>
                    <a:p>
                      <a:r>
                        <a:rPr lang="en-US" sz="2000" u="none" strike="noStrike" cap="none" baseline="0" dirty="0" smtClean="0">
                          <a:latin typeface="Consolas" panose="020B0609020204030204" pitchFamily="49" charset="0"/>
                          <a:cs typeface="Consolas" panose="020B0609020204030204" pitchFamily="49" charset="0"/>
                          <a:sym typeface="Arial"/>
                        </a:rPr>
                        <a:t>I</a:t>
                      </a:r>
                      <a:r>
                        <a:rPr lang="en-US" sz="100" u="none" strike="noStrike" cap="none" baseline="0" dirty="0" smtClean="0">
                          <a:latin typeface="Consolas" panose="020B0609020204030204" pitchFamily="49" charset="0"/>
                          <a:cs typeface="Consolas" panose="020B0609020204030204" pitchFamily="49" charset="0"/>
                          <a:sym typeface="Arial"/>
                        </a:rPr>
                        <a:t> </a:t>
                      </a:r>
                      <a:r>
                        <a:rPr lang="en-US" sz="2000" u="none" strike="noStrike" cap="none" baseline="0" dirty="0" smtClean="0">
                          <a:latin typeface="Consolas" panose="020B0609020204030204" pitchFamily="49" charset="0"/>
                          <a:cs typeface="Consolas" panose="020B0609020204030204" pitchFamily="49" charset="0"/>
                          <a:sym typeface="Arial"/>
                        </a:rPr>
                        <a:t>S</a:t>
                      </a:r>
                      <a:r>
                        <a:rPr lang="en-US" sz="100" u="none" strike="noStrike" cap="none" baseline="0" dirty="0" smtClean="0">
                          <a:latin typeface="Consolas" panose="020B0609020204030204" pitchFamily="49" charset="0"/>
                          <a:cs typeface="Consolas" panose="020B0609020204030204" pitchFamily="49" charset="0"/>
                          <a:sym typeface="Arial"/>
                        </a:rPr>
                        <a:t> </a:t>
                      </a:r>
                      <a:r>
                        <a:rPr lang="en-US" sz="2000" u="none" strike="noStrike" cap="none" baseline="0" dirty="0" smtClean="0">
                          <a:latin typeface="Consolas" panose="020B0609020204030204" pitchFamily="49" charset="0"/>
                          <a:cs typeface="Consolas" panose="020B0609020204030204" pitchFamily="49" charset="0"/>
                          <a:sym typeface="Arial"/>
                        </a:rPr>
                        <a:t>B</a:t>
                      </a:r>
                      <a:r>
                        <a:rPr lang="en-US" sz="100" u="none" strike="noStrike" cap="none" baseline="0" dirty="0" smtClean="0">
                          <a:latin typeface="Consolas" panose="020B0609020204030204" pitchFamily="49" charset="0"/>
                          <a:cs typeface="Consolas" panose="020B0609020204030204" pitchFamily="49" charset="0"/>
                          <a:sym typeface="Arial"/>
                        </a:rPr>
                        <a:t> </a:t>
                      </a:r>
                      <a:r>
                        <a:rPr lang="en-US" sz="2000" u="none" strike="noStrike" cap="none" baseline="0" dirty="0" smtClean="0">
                          <a:latin typeface="Consolas" panose="020B0609020204030204" pitchFamily="49" charset="0"/>
                          <a:cs typeface="Consolas" panose="020B0609020204030204" pitchFamily="49" charset="0"/>
                          <a:sym typeface="Arial"/>
                        </a:rPr>
                        <a:t>N</a:t>
                      </a:r>
                      <a:endParaRPr lang="en-US" sz="20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u="none" strike="noStrike" cap="none" baseline="0" dirty="0" smtClean="0">
                          <a:sym typeface="Arial"/>
                        </a:rPr>
                        <a:t>I</a:t>
                      </a:r>
                      <a:r>
                        <a:rPr lang="en-US" sz="100" u="none" strike="noStrike" cap="none" baseline="0" dirty="0" smtClean="0">
                          <a:sym typeface="Arial"/>
                        </a:rPr>
                        <a:t> </a:t>
                      </a:r>
                      <a:r>
                        <a:rPr lang="en-US" sz="2000" u="none" strike="noStrike" cap="none" baseline="0" dirty="0" smtClean="0">
                          <a:sym typeface="Arial"/>
                        </a:rPr>
                        <a:t>S</a:t>
                      </a:r>
                      <a:r>
                        <a:rPr lang="en-US" sz="100" u="none" strike="noStrike" cap="none" baseline="0" dirty="0" smtClean="0">
                          <a:sym typeface="Arial"/>
                        </a:rPr>
                        <a:t> </a:t>
                      </a:r>
                      <a:r>
                        <a:rPr lang="en-US" sz="2000" u="none" strike="noStrike" cap="none" baseline="0" dirty="0" smtClean="0">
                          <a:sym typeface="Arial"/>
                        </a:rPr>
                        <a:t>B</a:t>
                      </a:r>
                      <a:r>
                        <a:rPr lang="en-US" sz="100" u="none" strike="noStrike" cap="none" baseline="0" dirty="0" smtClean="0">
                          <a:sym typeface="Arial"/>
                        </a:rPr>
                        <a:t> </a:t>
                      </a:r>
                      <a:r>
                        <a:rPr lang="en-US" sz="2000" u="none" strike="noStrike" cap="none" baseline="0" dirty="0" smtClean="0">
                          <a:sym typeface="Arial"/>
                        </a:rPr>
                        <a:t>N of the book (a string). The table’s primary key. ISBN is an abbreviation for “International Standard Book Number”—a numbering scheme that publishers worldwide use to give every book a </a:t>
                      </a:r>
                      <a:r>
                        <a:rPr lang="en-US" sz="2000" b="1" u="none" strike="noStrike" cap="none" baseline="0" dirty="0" smtClean="0">
                          <a:sym typeface="Arial"/>
                        </a:rPr>
                        <a:t>unique</a:t>
                      </a:r>
                      <a:r>
                        <a:rPr lang="en-US" sz="2000" u="none" strike="noStrike" cap="none" baseline="0" dirty="0" smtClean="0">
                          <a:sym typeface="Arial"/>
                        </a:rPr>
                        <a:t> identification number.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248042"/>
                  </a:ext>
                </a:extLst>
              </a:tr>
              <a:tr h="370840">
                <a:tc>
                  <a:txBody>
                    <a:bodyPr/>
                    <a:lstStyle/>
                    <a:p>
                      <a:r>
                        <a:rPr lang="en-US" sz="2000" u="none" strike="noStrike" cap="none" baseline="0" dirty="0" smtClean="0">
                          <a:latin typeface="Consolas" panose="020B0609020204030204" pitchFamily="49" charset="0"/>
                          <a:cs typeface="Consolas" panose="020B0609020204030204" pitchFamily="49" charset="0"/>
                          <a:sym typeface="Arial"/>
                        </a:rPr>
                        <a:t>Title</a:t>
                      </a:r>
                      <a:endParaRPr lang="en-US" sz="20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u="none" strike="noStrike" cap="none" baseline="0" dirty="0" smtClean="0">
                          <a:sym typeface="Arial"/>
                        </a:rPr>
                        <a:t>Title of the book (a string).</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8033917"/>
                  </a:ext>
                </a:extLst>
              </a:tr>
              <a:tr h="370840">
                <a:tc>
                  <a:txBody>
                    <a:bodyPr/>
                    <a:lstStyle/>
                    <a:p>
                      <a:r>
                        <a:rPr lang="en-US" sz="2000" u="none" strike="noStrike" cap="none" baseline="0" dirty="0" smtClean="0">
                          <a:latin typeface="Consolas" panose="020B0609020204030204" pitchFamily="49" charset="0"/>
                          <a:cs typeface="Consolas" panose="020B0609020204030204" pitchFamily="49" charset="0"/>
                          <a:sym typeface="Arial"/>
                        </a:rPr>
                        <a:t>EditionNumber</a:t>
                      </a:r>
                      <a:endParaRPr lang="en-US" sz="20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u="none" strike="noStrike" cap="none" baseline="0" dirty="0" smtClean="0">
                          <a:sym typeface="Arial"/>
                        </a:rPr>
                        <a:t>Edition number of the book (an integer).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1022422"/>
                  </a:ext>
                </a:extLst>
              </a:tr>
              <a:tr h="370840">
                <a:tc>
                  <a:txBody>
                    <a:bodyPr/>
                    <a:lstStyle/>
                    <a:p>
                      <a:r>
                        <a:rPr lang="en-US" sz="2000" u="none" strike="noStrike" cap="none" baseline="0" dirty="0" smtClean="0">
                          <a:latin typeface="Consolas" panose="020B0609020204030204" pitchFamily="49" charset="0"/>
                          <a:cs typeface="Consolas" panose="020B0609020204030204" pitchFamily="49" charset="0"/>
                          <a:sym typeface="Arial"/>
                        </a:rPr>
                        <a:t>Copyright</a:t>
                      </a:r>
                      <a:endParaRPr lang="en-US" sz="20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u="none" strike="noStrike" cap="none" baseline="0" dirty="0" smtClean="0">
                          <a:sym typeface="Arial"/>
                        </a:rPr>
                        <a:t>Copyright year of the book (a string).</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1679221"/>
                  </a:ext>
                </a:extLst>
              </a:tr>
            </a:tbl>
          </a:graphicData>
        </a:graphic>
      </p:graphicFrame>
    </p:spTree>
    <p:extLst>
      <p:ext uri="{BB962C8B-B14F-4D97-AF65-F5344CB8AC3E}">
        <p14:creationId xmlns:p14="http://schemas.microsoft.com/office/powerpoint/2010/main" val="2570153268"/>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9200</TotalTime>
  <Words>1567</Words>
  <Application>Microsoft Office PowerPoint</Application>
  <PresentationFormat>On-screen Show (4:3)</PresentationFormat>
  <Paragraphs>261</Paragraphs>
  <Slides>60</Slides>
  <Notes>6</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68" baseType="lpstr">
      <vt:lpstr>Arial</vt:lpstr>
      <vt:lpstr>Consolas</vt:lpstr>
      <vt:lpstr>Noto Sans Symbols</vt:lpstr>
      <vt:lpstr>Times New Roman</vt:lpstr>
      <vt:lpstr>Verdana</vt:lpstr>
      <vt:lpstr>508 Lecture</vt:lpstr>
      <vt:lpstr>1_508 Lecture</vt:lpstr>
      <vt:lpstr>Equation</vt:lpstr>
      <vt:lpstr>Visual C sharp® How to Program</vt:lpstr>
      <vt:lpstr>Learning Objectives</vt:lpstr>
      <vt:lpstr>Outline (1 of 2)</vt:lpstr>
      <vt:lpstr>Outline (2 of 2)</vt:lpstr>
      <vt:lpstr>Figure 22.1 Employees Table Sample Data</vt:lpstr>
      <vt:lpstr>Figure 22.2 Distinct Department and Location Data from the Employees Table</vt:lpstr>
      <vt:lpstr>Figure 22.3 Authors Table of the Books Database</vt:lpstr>
      <vt:lpstr>Figure 22.4 Data from the Authors Table</vt:lpstr>
      <vt:lpstr>Figure 22.5 Titles Table of the Books Database</vt:lpstr>
      <vt:lpstr>Figure 22.6 Data from the Titles Table of the Books Database (1 of 2)</vt:lpstr>
      <vt:lpstr>Figure 22.6 Data from the Titles Table of the Books Database (2 of 2)</vt:lpstr>
      <vt:lpstr>Figure 22.7 AuthorI S B N Table of the Books Database</vt:lpstr>
      <vt:lpstr>Figure 22.8 Data from the AuthorI S B N Table of the Books Database</vt:lpstr>
      <vt:lpstr>Figure 22.9 Entity-Relationship Diagram for the Books Database</vt:lpstr>
      <vt:lpstr>Figure 22.10 G U I for the Display Authors Table App</vt:lpstr>
      <vt:lpstr>Figure 22.11 Selecting A D O.NET Entity Data Model in the Add New Item Dialog</vt:lpstr>
      <vt:lpstr>Figure 22.12 Entity Data Model Wizard Dialog’s Choose Model Contents Step</vt:lpstr>
      <vt:lpstr>Figure 22.13 Connection Properties Dialog</vt:lpstr>
      <vt:lpstr>Figure 22.14 Choose Your Data Connection Step After Selecting Books.mdf</vt:lpstr>
      <vt:lpstr>Figure 22.15 Choosing the Entity Framework Version to Use in the Project</vt:lpstr>
      <vt:lpstr>Figure 22.16 Selecting the Database’s Tables to Include in the A D O.NET Entity Data Model</vt:lpstr>
      <vt:lpstr>Figure 22.17 Entity Data Model Diagram for the Author and Title Entities</vt:lpstr>
      <vt:lpstr>Figure 22.18 Selecting and Installing the EntityFramework in the NuGet Tab</vt:lpstr>
      <vt:lpstr>Figure 22.19 Selecting the Entity Data Model Class Author as the Data Source</vt:lpstr>
      <vt:lpstr>Figure 22.20 Data Sources Window Showing the Expanded Author Class as a Data Source</vt:lpstr>
      <vt:lpstr>Figure 22.21 Component Tray Holds Nonvisual Components in Design View</vt:lpstr>
      <vt:lpstr>Figure 22.22 Displaying Data from a Database Table in a DataGridView (1 of 4)</vt:lpstr>
      <vt:lpstr>Figure 22.22 Displaying Data from a Database Table in a DataGridView (2 of 4)</vt:lpstr>
      <vt:lpstr>Figure 22.22 Displaying Data from a Database Table in a DataGridView (3 of 4)</vt:lpstr>
      <vt:lpstr>Figure 22.22 Displaying Data from a Database Table in a DataGridView (4 of 4)</vt:lpstr>
      <vt:lpstr>Figure 22.23 Results of the Display Query Results App’s All Titles Query, Which Shows the Contents of the Titles Table Ordered by the Book Titles</vt:lpstr>
      <vt:lpstr>Figure 22.24 Results of the Display Query Results App’s Titles with 2016 Copyright Query</vt:lpstr>
      <vt:lpstr>Figure 22.25 Results of the Display Query Results App’s Titles Ending With “How to Program” Query</vt:lpstr>
      <vt:lpstr>Figure 22.26 Displaying the Result of a User-Selected Query in a DataGridView (1 of 4)</vt:lpstr>
      <vt:lpstr>Figure 22.26 Displaying the Result of a User-Selected Query in a DataGridView (2 of 4)</vt:lpstr>
      <vt:lpstr>Figure 22.26 Displaying the Result of a User-Selected Query in a DataGridView (3 of 4)</vt:lpstr>
      <vt:lpstr>Figure 22.26 Displaying the Result of a User-Selected Query in a DataGridView (4 of 4)</vt:lpstr>
      <vt:lpstr>Figure 22.27 Joining Tables with L I N Q App Showing the List of Authors and the I S B N s of the Books They’ve Authored</vt:lpstr>
      <vt:lpstr>Figure 22.28 Joining Tables with L I N Q App Showing the List of Authors and the Titles of the Book’s They’ve Authored</vt:lpstr>
      <vt:lpstr>Figure 22.29 Joining Tables with L I N Q App Showing the List of Titles Grouped by Author</vt:lpstr>
      <vt:lpstr>Figure 22.30 Creating the BooksEntities for Querying the Books Database</vt:lpstr>
      <vt:lpstr>Figure 22.31 Getting a List of Authors and the I S B N s of the Books They’ve Authored</vt:lpstr>
      <vt:lpstr>Figure 22.32 Getting a List of Authors and the Titles of the Books They’ve Authored</vt:lpstr>
      <vt:lpstr>Figure 22.33 Getting a List of Titles Grouped by Authors (1 of 2)</vt:lpstr>
      <vt:lpstr>Figure 22.33 Getting a List of Titles Grouped by Authors (2 of 2)</vt:lpstr>
      <vt:lpstr>Figure 22.34 Master/Detail App Displaying Books for an Author in the Data Source</vt:lpstr>
      <vt:lpstr>Figure 22.35 Finished Design of the Master/Detail App</vt:lpstr>
      <vt:lpstr>Figure 22.36 Details Representation of an Author</vt:lpstr>
      <vt:lpstr>Figure 22.37 Using a DataGridView to Display Details Based on a Selection (1 of 2)</vt:lpstr>
      <vt:lpstr>Figure 22.37 Using a DataGridView to Display Details Based on a Selection (2 of 2)</vt:lpstr>
      <vt:lpstr>Figure 22.38 Use the BindingNavigator's Controls to Navigate Through the Contacts</vt:lpstr>
      <vt:lpstr>Figure 22.39 Type a Search String in the Last Name TextBox, Then Press Find to Locate Contacts Whose Last Names Begin with That String</vt:lpstr>
      <vt:lpstr>Figure 22.40 Click Browse All Entries to Clear a Search and Return to Browsing All Contacts</vt:lpstr>
      <vt:lpstr>Figure 22.41 Creating the BooksEntities and Defining Method RefreshContacts for Use in Other Methods (1 of 2)</vt:lpstr>
      <vt:lpstr>Figure 22.41 Creating the BooksEntities and Defining Method RefreshContacts for Use in Other Methods (2 of 2)</vt:lpstr>
      <vt:lpstr>Figure 22.42 Calling RefreshContacts to Fill the TextBoxes When the App Loads</vt:lpstr>
      <vt:lpstr>Figure 22.43 Saving Changes to the Database When the User Clicks Save Data</vt:lpstr>
      <vt:lpstr>Figure 22.44 Finding the Contacts Whose Last Names Begin with a Specified String</vt:lpstr>
      <vt:lpstr>Figure 22.45 Allowing the User to Browse All Contacts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989</cp:revision>
  <dcterms:modified xsi:type="dcterms:W3CDTF">2018-03-02T04:50:44Z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